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Default Extension="svg" ContentType="image/sv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</p:sldIdLst>
  <p:sldSz cx="9753600" cy="73152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Droid Serif Bold" panose="02020800060500020200" pitchFamily="18" charset="0"/>
      <p:regular r:id="rId7"/>
      <p:bold r:id="rId8"/>
    </p:embeddedFont>
    <p:embeddedFont>
      <p:font typeface="Open Sans" panose="020B0606030504020204" pitchFamily="34" charset="0"/>
      <p:regular r:id="rId9"/>
    </p:embeddedFont>
    <p:embeddedFont>
      <p:font typeface="Open Sans Bold" panose="020B0806030504020204" pitchFamily="34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21" autoAdjust="0"/>
  </p:normalViewPr>
  <p:slideViewPr>
    <p:cSldViewPr>
      <p:cViewPr varScale="1">
        <p:scale>
          <a:sx n="101" d="100"/>
          <a:sy n="101" d="100"/>
        </p:scale>
        <p:origin x="17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Klicken Sie auf , um den Master-Titelstil zu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Klicken Sie auf , um Master-Textstile zu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3296CD-A63C-4D4F-AAD6-347B6E792551}"/>
              </a:ext>
            </a:extLst>
          </p:cNvPr>
          <p:cNvSpPr txBox="1"/>
          <p:nvPr/>
        </p:nvSpPr>
        <p:spPr>
          <a:xfrm>
            <a:off x="289301" y="2779889"/>
            <a:ext cx="622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noProof="1">
                <a:solidFill>
                  <a:schemeClr val="bg1"/>
                </a:solidFill>
                <a:latin typeface="Helvetica" pitchFamily="2" charset="0"/>
              </a:rPr>
              <a:t>###text###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DA699B-AA79-2E42-83E3-ACBDD53F87D8}"/>
              </a:ext>
            </a:extLst>
          </p:cNvPr>
          <p:cNvSpPr txBox="1"/>
          <p:nvPr/>
        </p:nvSpPr>
        <p:spPr>
          <a:xfrm>
            <a:off x="289301" y="3241554"/>
            <a:ext cx="4887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noProof="1">
                <a:solidFill>
                  <a:schemeClr val="bg1"/>
                </a:solidFill>
                <a:latin typeface="Helvetica" pitchFamily="2" charset="0"/>
              </a:rPr>
              <a:t>###textSub###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465485-E747-EF46-84F2-5C5CB0F90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12" y="1215557"/>
            <a:ext cx="26162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64504"/>
      </p:ext>
    </p:extLst>
  </p:cSld>
  <p:clrMapOvr>
    <a:masterClrMapping/>
  </p:clrMapOvr>
</p:sld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5323" b="62986"/>
          <a:stretch>
            <a:fillRect/>
          </a:stretch>
        </p:blipFill>
        <p:spPr>
          <a:xfrm>
            <a:off x="0" y="-83969"/>
            <a:ext cx="9753600" cy="135540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245373" y="3040947"/>
            <a:ext cx="2776707" cy="3900006"/>
            <a:chOff x="0" y="0"/>
            <a:chExt cx="4884896" cy="68610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84896" cy="6861050"/>
            </a:xfrm>
            <a:custGeom>
              <a:avLst/>
              <a:gdLst/>
              <a:ahLst/>
              <a:cxnLst/>
              <a:rect l="l" t="t" r="r" b="b"/>
              <a:pathLst>
                <a:path w="4884896" h="6861050">
                  <a:moveTo>
                    <a:pt x="0" y="0"/>
                  </a:moveTo>
                  <a:lnTo>
                    <a:pt x="4884896" y="0"/>
                  </a:lnTo>
                  <a:lnTo>
                    <a:pt x="4884896" y="6861050"/>
                  </a:lnTo>
                  <a:lnTo>
                    <a:pt x="0" y="6861050"/>
                  </a:lnTo>
                  <a:close/>
                </a:path>
              </a:pathLst>
            </a:custGeom>
            <a:solidFill>
              <a:srgbClr val="FF5757">
                <a:alpha val="6666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093840" y="3717602"/>
            <a:ext cx="2807747" cy="64084"/>
            <a:chOff x="0" y="0"/>
            <a:chExt cx="2936601" cy="670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36601" cy="67025"/>
            </a:xfrm>
            <a:custGeom>
              <a:avLst/>
              <a:gdLst/>
              <a:ahLst/>
              <a:cxnLst/>
              <a:rect l="l" t="t" r="r" b="b"/>
              <a:pathLst>
                <a:path w="2936601" h="67025">
                  <a:moveTo>
                    <a:pt x="0" y="0"/>
                  </a:moveTo>
                  <a:lnTo>
                    <a:pt x="2936601" y="0"/>
                  </a:lnTo>
                  <a:lnTo>
                    <a:pt x="2936601" y="67025"/>
                  </a:lnTo>
                  <a:lnTo>
                    <a:pt x="0" y="67025"/>
                  </a:lnTo>
                  <a:close/>
                </a:path>
              </a:pathLst>
            </a:custGeom>
            <a:solidFill>
              <a:srgbClr val="F6FFFC">
                <a:alpha val="6666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470563" y="1911732"/>
            <a:ext cx="8816522" cy="55859"/>
            <a:chOff x="0" y="0"/>
            <a:chExt cx="16173922" cy="10247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173921" cy="102473"/>
            </a:xfrm>
            <a:custGeom>
              <a:avLst/>
              <a:gdLst/>
              <a:ahLst/>
              <a:cxnLst/>
              <a:rect l="l" t="t" r="r" b="b"/>
              <a:pathLst>
                <a:path w="16173921" h="102473">
                  <a:moveTo>
                    <a:pt x="0" y="0"/>
                  </a:moveTo>
                  <a:lnTo>
                    <a:pt x="16173921" y="0"/>
                  </a:lnTo>
                  <a:lnTo>
                    <a:pt x="16173921" y="102473"/>
                  </a:lnTo>
                  <a:lnTo>
                    <a:pt x="0" y="102473"/>
                  </a:lnTo>
                  <a:close/>
                </a:path>
              </a:pathLst>
            </a:custGeom>
            <a:solidFill>
              <a:srgbClr val="F6FFFC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439313" y="2299126"/>
            <a:ext cx="1600762" cy="647269"/>
            <a:chOff x="0" y="0"/>
            <a:chExt cx="2936601" cy="118741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936601" cy="1187416"/>
            </a:xfrm>
            <a:custGeom>
              <a:avLst/>
              <a:gdLst/>
              <a:ahLst/>
              <a:cxnLst/>
              <a:rect l="l" t="t" r="r" b="b"/>
              <a:pathLst>
                <a:path w="2936601" h="1187416">
                  <a:moveTo>
                    <a:pt x="0" y="0"/>
                  </a:moveTo>
                  <a:lnTo>
                    <a:pt x="2936601" y="0"/>
                  </a:lnTo>
                  <a:lnTo>
                    <a:pt x="2936601" y="1187416"/>
                  </a:lnTo>
                  <a:lnTo>
                    <a:pt x="0" y="1187416"/>
                  </a:lnTo>
                  <a:close/>
                </a:path>
              </a:pathLst>
            </a:custGeom>
            <a:solidFill>
              <a:srgbClr val="BB8B46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4434583" y="3069420"/>
            <a:ext cx="1600762" cy="3908857"/>
            <a:chOff x="0" y="0"/>
            <a:chExt cx="2936601" cy="717080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936601" cy="7170803"/>
            </a:xfrm>
            <a:custGeom>
              <a:avLst/>
              <a:gdLst/>
              <a:ahLst/>
              <a:cxnLst/>
              <a:rect l="l" t="t" r="r" b="b"/>
              <a:pathLst>
                <a:path w="2936601" h="7170803">
                  <a:moveTo>
                    <a:pt x="0" y="0"/>
                  </a:moveTo>
                  <a:lnTo>
                    <a:pt x="2936601" y="0"/>
                  </a:lnTo>
                  <a:lnTo>
                    <a:pt x="2936601" y="7170803"/>
                  </a:lnTo>
                  <a:lnTo>
                    <a:pt x="0" y="7170803"/>
                  </a:lnTo>
                  <a:close/>
                </a:path>
              </a:pathLst>
            </a:custGeom>
            <a:solidFill>
              <a:srgbClr val="FF5757">
                <a:alpha val="6666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4434583" y="3717602"/>
            <a:ext cx="1600762" cy="36536"/>
            <a:chOff x="0" y="0"/>
            <a:chExt cx="2936601" cy="6702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936601" cy="67025"/>
            </a:xfrm>
            <a:custGeom>
              <a:avLst/>
              <a:gdLst/>
              <a:ahLst/>
              <a:cxnLst/>
              <a:rect l="l" t="t" r="r" b="b"/>
              <a:pathLst>
                <a:path w="2936601" h="67025">
                  <a:moveTo>
                    <a:pt x="0" y="0"/>
                  </a:moveTo>
                  <a:lnTo>
                    <a:pt x="2936601" y="0"/>
                  </a:lnTo>
                  <a:lnTo>
                    <a:pt x="2936601" y="67025"/>
                  </a:lnTo>
                  <a:lnTo>
                    <a:pt x="0" y="67025"/>
                  </a:lnTo>
                  <a:close/>
                </a:path>
              </a:pathLst>
            </a:custGeom>
            <a:solidFill>
              <a:srgbClr val="F6FFFC">
                <a:alpha val="6666"/>
              </a:srgbClr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4434583" y="4365784"/>
            <a:ext cx="1600762" cy="36536"/>
            <a:chOff x="0" y="0"/>
            <a:chExt cx="2936601" cy="6702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936601" cy="67025"/>
            </a:xfrm>
            <a:custGeom>
              <a:avLst/>
              <a:gdLst/>
              <a:ahLst/>
              <a:cxnLst/>
              <a:rect l="l" t="t" r="r" b="b"/>
              <a:pathLst>
                <a:path w="2936601" h="67025">
                  <a:moveTo>
                    <a:pt x="0" y="0"/>
                  </a:moveTo>
                  <a:lnTo>
                    <a:pt x="2936601" y="0"/>
                  </a:lnTo>
                  <a:lnTo>
                    <a:pt x="2936601" y="67025"/>
                  </a:lnTo>
                  <a:lnTo>
                    <a:pt x="0" y="67025"/>
                  </a:lnTo>
                  <a:close/>
                </a:path>
              </a:pathLst>
            </a:custGeom>
            <a:solidFill>
              <a:srgbClr val="F6FFFC">
                <a:alpha val="6666"/>
              </a:srgbClr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4434583" y="4986187"/>
            <a:ext cx="1600762" cy="36536"/>
            <a:chOff x="0" y="0"/>
            <a:chExt cx="2936601" cy="6702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936601" cy="67025"/>
            </a:xfrm>
            <a:custGeom>
              <a:avLst/>
              <a:gdLst/>
              <a:ahLst/>
              <a:cxnLst/>
              <a:rect l="l" t="t" r="r" b="b"/>
              <a:pathLst>
                <a:path w="2936601" h="67025">
                  <a:moveTo>
                    <a:pt x="0" y="0"/>
                  </a:moveTo>
                  <a:lnTo>
                    <a:pt x="2936601" y="0"/>
                  </a:lnTo>
                  <a:lnTo>
                    <a:pt x="2936601" y="67025"/>
                  </a:lnTo>
                  <a:lnTo>
                    <a:pt x="0" y="67025"/>
                  </a:lnTo>
                  <a:close/>
                </a:path>
              </a:pathLst>
            </a:custGeom>
            <a:solidFill>
              <a:srgbClr val="F6FFFC">
                <a:alpha val="6666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4432950" y="5626737"/>
            <a:ext cx="1600762" cy="36536"/>
            <a:chOff x="0" y="0"/>
            <a:chExt cx="2936601" cy="6702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936601" cy="67025"/>
            </a:xfrm>
            <a:custGeom>
              <a:avLst/>
              <a:gdLst/>
              <a:ahLst/>
              <a:cxnLst/>
              <a:rect l="l" t="t" r="r" b="b"/>
              <a:pathLst>
                <a:path w="2936601" h="67025">
                  <a:moveTo>
                    <a:pt x="0" y="0"/>
                  </a:moveTo>
                  <a:lnTo>
                    <a:pt x="2936601" y="0"/>
                  </a:lnTo>
                  <a:lnTo>
                    <a:pt x="2936601" y="67025"/>
                  </a:lnTo>
                  <a:lnTo>
                    <a:pt x="0" y="67025"/>
                  </a:lnTo>
                  <a:close/>
                </a:path>
              </a:pathLst>
            </a:custGeom>
            <a:solidFill>
              <a:srgbClr val="F6FFFC">
                <a:alpha val="6666"/>
              </a:srgbClr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4432950" y="6287995"/>
            <a:ext cx="1600762" cy="36536"/>
            <a:chOff x="0" y="0"/>
            <a:chExt cx="2936601" cy="6702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936601" cy="67025"/>
            </a:xfrm>
            <a:custGeom>
              <a:avLst/>
              <a:gdLst/>
              <a:ahLst/>
              <a:cxnLst/>
              <a:rect l="l" t="t" r="r" b="b"/>
              <a:pathLst>
                <a:path w="2936601" h="67025">
                  <a:moveTo>
                    <a:pt x="0" y="0"/>
                  </a:moveTo>
                  <a:lnTo>
                    <a:pt x="2936601" y="0"/>
                  </a:lnTo>
                  <a:lnTo>
                    <a:pt x="2936601" y="67025"/>
                  </a:lnTo>
                  <a:lnTo>
                    <a:pt x="0" y="67025"/>
                  </a:lnTo>
                  <a:close/>
                </a:path>
              </a:pathLst>
            </a:custGeom>
            <a:solidFill>
              <a:srgbClr val="F6FFFC">
                <a:alpha val="6666"/>
              </a:srgbClr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6170697" y="2299126"/>
            <a:ext cx="2885870" cy="647269"/>
            <a:chOff x="0" y="0"/>
            <a:chExt cx="5294132" cy="118741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294132" cy="1187416"/>
            </a:xfrm>
            <a:custGeom>
              <a:avLst/>
              <a:gdLst/>
              <a:ahLst/>
              <a:cxnLst/>
              <a:rect l="l" t="t" r="r" b="b"/>
              <a:pathLst>
                <a:path w="5294132" h="1187416">
                  <a:moveTo>
                    <a:pt x="0" y="0"/>
                  </a:moveTo>
                  <a:lnTo>
                    <a:pt x="5294132" y="0"/>
                  </a:lnTo>
                  <a:lnTo>
                    <a:pt x="5294132" y="1187416"/>
                  </a:lnTo>
                  <a:lnTo>
                    <a:pt x="0" y="1187416"/>
                  </a:lnTo>
                  <a:close/>
                </a:path>
              </a:pathLst>
            </a:custGeom>
            <a:solidFill>
              <a:srgbClr val="BB8B46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6177658" y="4370547"/>
            <a:ext cx="2723929" cy="62171"/>
            <a:chOff x="0" y="0"/>
            <a:chExt cx="2936601" cy="6702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936601" cy="67025"/>
            </a:xfrm>
            <a:custGeom>
              <a:avLst/>
              <a:gdLst/>
              <a:ahLst/>
              <a:cxnLst/>
              <a:rect l="l" t="t" r="r" b="b"/>
              <a:pathLst>
                <a:path w="2936601" h="67025">
                  <a:moveTo>
                    <a:pt x="0" y="0"/>
                  </a:moveTo>
                  <a:lnTo>
                    <a:pt x="2936601" y="0"/>
                  </a:lnTo>
                  <a:lnTo>
                    <a:pt x="2936601" y="67025"/>
                  </a:lnTo>
                  <a:lnTo>
                    <a:pt x="0" y="67025"/>
                  </a:lnTo>
                  <a:close/>
                </a:path>
              </a:pathLst>
            </a:custGeom>
            <a:solidFill>
              <a:srgbClr val="F6FFFC">
                <a:alpha val="6666"/>
              </a:srgbClr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6177658" y="4990950"/>
            <a:ext cx="2776707" cy="63376"/>
            <a:chOff x="0" y="0"/>
            <a:chExt cx="2936601" cy="6702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936601" cy="67025"/>
            </a:xfrm>
            <a:custGeom>
              <a:avLst/>
              <a:gdLst/>
              <a:ahLst/>
              <a:cxnLst/>
              <a:rect l="l" t="t" r="r" b="b"/>
              <a:pathLst>
                <a:path w="2936601" h="67025">
                  <a:moveTo>
                    <a:pt x="0" y="0"/>
                  </a:moveTo>
                  <a:lnTo>
                    <a:pt x="2936601" y="0"/>
                  </a:lnTo>
                  <a:lnTo>
                    <a:pt x="2936601" y="67025"/>
                  </a:lnTo>
                  <a:lnTo>
                    <a:pt x="0" y="67025"/>
                  </a:lnTo>
                  <a:close/>
                </a:path>
              </a:pathLst>
            </a:custGeom>
            <a:solidFill>
              <a:srgbClr val="F6FFFC">
                <a:alpha val="6666"/>
              </a:srgbClr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6176025" y="5631499"/>
            <a:ext cx="2778340" cy="63413"/>
            <a:chOff x="0" y="0"/>
            <a:chExt cx="2936601" cy="6702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936601" cy="67025"/>
            </a:xfrm>
            <a:custGeom>
              <a:avLst/>
              <a:gdLst/>
              <a:ahLst/>
              <a:cxnLst/>
              <a:rect l="l" t="t" r="r" b="b"/>
              <a:pathLst>
                <a:path w="2936601" h="67025">
                  <a:moveTo>
                    <a:pt x="0" y="0"/>
                  </a:moveTo>
                  <a:lnTo>
                    <a:pt x="2936601" y="0"/>
                  </a:lnTo>
                  <a:lnTo>
                    <a:pt x="2936601" y="67025"/>
                  </a:lnTo>
                  <a:lnTo>
                    <a:pt x="0" y="67025"/>
                  </a:lnTo>
                  <a:close/>
                </a:path>
              </a:pathLst>
            </a:custGeom>
            <a:solidFill>
              <a:srgbClr val="F6FFFC">
                <a:alpha val="6666"/>
              </a:srgbClr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6176025" y="6292758"/>
            <a:ext cx="2887503" cy="47625"/>
            <a:chOff x="0" y="0"/>
            <a:chExt cx="2936601" cy="48435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936601" cy="48435"/>
            </a:xfrm>
            <a:custGeom>
              <a:avLst/>
              <a:gdLst/>
              <a:ahLst/>
              <a:cxnLst/>
              <a:rect l="l" t="t" r="r" b="b"/>
              <a:pathLst>
                <a:path w="2936601" h="48435">
                  <a:moveTo>
                    <a:pt x="0" y="0"/>
                  </a:moveTo>
                  <a:lnTo>
                    <a:pt x="2936601" y="0"/>
                  </a:lnTo>
                  <a:lnTo>
                    <a:pt x="2936601" y="48435"/>
                  </a:lnTo>
                  <a:lnTo>
                    <a:pt x="0" y="48435"/>
                  </a:lnTo>
                  <a:close/>
                </a:path>
              </a:pathLst>
            </a:custGeom>
            <a:solidFill>
              <a:srgbClr val="F6FFFC">
                <a:alpha val="6666"/>
              </a:srgbClr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2691508" y="2265275"/>
            <a:ext cx="1600762" cy="647269"/>
            <a:chOff x="0" y="0"/>
            <a:chExt cx="2936601" cy="1187416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936601" cy="1187416"/>
            </a:xfrm>
            <a:custGeom>
              <a:avLst/>
              <a:gdLst/>
              <a:ahLst/>
              <a:cxnLst/>
              <a:rect l="l" t="t" r="r" b="b"/>
              <a:pathLst>
                <a:path w="2936601" h="1187416">
                  <a:moveTo>
                    <a:pt x="0" y="0"/>
                  </a:moveTo>
                  <a:lnTo>
                    <a:pt x="2936601" y="0"/>
                  </a:lnTo>
                  <a:lnTo>
                    <a:pt x="2936601" y="1187416"/>
                  </a:lnTo>
                  <a:lnTo>
                    <a:pt x="0" y="1187416"/>
                  </a:lnTo>
                  <a:close/>
                </a:path>
              </a:pathLst>
            </a:custGeom>
            <a:solidFill>
              <a:srgbClr val="BB8B46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2691508" y="3069420"/>
            <a:ext cx="1600762" cy="3908857"/>
            <a:chOff x="0" y="0"/>
            <a:chExt cx="2936601" cy="717080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936601" cy="7170803"/>
            </a:xfrm>
            <a:custGeom>
              <a:avLst/>
              <a:gdLst/>
              <a:ahLst/>
              <a:cxnLst/>
              <a:rect l="l" t="t" r="r" b="b"/>
              <a:pathLst>
                <a:path w="2936601" h="7170803">
                  <a:moveTo>
                    <a:pt x="0" y="0"/>
                  </a:moveTo>
                  <a:lnTo>
                    <a:pt x="2936601" y="0"/>
                  </a:lnTo>
                  <a:lnTo>
                    <a:pt x="2936601" y="7170803"/>
                  </a:lnTo>
                  <a:lnTo>
                    <a:pt x="0" y="7170803"/>
                  </a:lnTo>
                  <a:close/>
                </a:path>
              </a:pathLst>
            </a:custGeom>
            <a:solidFill>
              <a:srgbClr val="FF5757">
                <a:alpha val="6666"/>
              </a:srgbClr>
            </a:solidFill>
          </p:spPr>
        </p:sp>
      </p:grpSp>
      <p:grpSp>
        <p:nvGrpSpPr>
          <p:cNvPr id="37" name="Group 37"/>
          <p:cNvGrpSpPr/>
          <p:nvPr/>
        </p:nvGrpSpPr>
        <p:grpSpPr>
          <a:xfrm>
            <a:off x="2691508" y="3717602"/>
            <a:ext cx="1600762" cy="36536"/>
            <a:chOff x="0" y="0"/>
            <a:chExt cx="2936601" cy="67025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2936601" cy="67025"/>
            </a:xfrm>
            <a:custGeom>
              <a:avLst/>
              <a:gdLst/>
              <a:ahLst/>
              <a:cxnLst/>
              <a:rect l="l" t="t" r="r" b="b"/>
              <a:pathLst>
                <a:path w="2936601" h="67025">
                  <a:moveTo>
                    <a:pt x="0" y="0"/>
                  </a:moveTo>
                  <a:lnTo>
                    <a:pt x="2936601" y="0"/>
                  </a:lnTo>
                  <a:lnTo>
                    <a:pt x="2936601" y="67025"/>
                  </a:lnTo>
                  <a:lnTo>
                    <a:pt x="0" y="67025"/>
                  </a:lnTo>
                  <a:close/>
                </a:path>
              </a:pathLst>
            </a:custGeom>
            <a:solidFill>
              <a:srgbClr val="F6FFFC">
                <a:alpha val="6666"/>
              </a:srgbClr>
            </a:solidFill>
          </p:spPr>
        </p:sp>
      </p:grpSp>
      <p:grpSp>
        <p:nvGrpSpPr>
          <p:cNvPr id="39" name="Group 39"/>
          <p:cNvGrpSpPr/>
          <p:nvPr/>
        </p:nvGrpSpPr>
        <p:grpSpPr>
          <a:xfrm>
            <a:off x="2691508" y="4365784"/>
            <a:ext cx="1600762" cy="36536"/>
            <a:chOff x="0" y="0"/>
            <a:chExt cx="2936601" cy="6702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2936601" cy="67025"/>
            </a:xfrm>
            <a:custGeom>
              <a:avLst/>
              <a:gdLst/>
              <a:ahLst/>
              <a:cxnLst/>
              <a:rect l="l" t="t" r="r" b="b"/>
              <a:pathLst>
                <a:path w="2936601" h="67025">
                  <a:moveTo>
                    <a:pt x="0" y="0"/>
                  </a:moveTo>
                  <a:lnTo>
                    <a:pt x="2936601" y="0"/>
                  </a:lnTo>
                  <a:lnTo>
                    <a:pt x="2936601" y="67025"/>
                  </a:lnTo>
                  <a:lnTo>
                    <a:pt x="0" y="67025"/>
                  </a:lnTo>
                  <a:close/>
                </a:path>
              </a:pathLst>
            </a:custGeom>
            <a:solidFill>
              <a:srgbClr val="F6FFFC">
                <a:alpha val="6666"/>
              </a:srgbClr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2691508" y="4986187"/>
            <a:ext cx="1600762" cy="36536"/>
            <a:chOff x="0" y="0"/>
            <a:chExt cx="2936601" cy="6702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2936601" cy="67025"/>
            </a:xfrm>
            <a:custGeom>
              <a:avLst/>
              <a:gdLst/>
              <a:ahLst/>
              <a:cxnLst/>
              <a:rect l="l" t="t" r="r" b="b"/>
              <a:pathLst>
                <a:path w="2936601" h="67025">
                  <a:moveTo>
                    <a:pt x="0" y="0"/>
                  </a:moveTo>
                  <a:lnTo>
                    <a:pt x="2936601" y="0"/>
                  </a:lnTo>
                  <a:lnTo>
                    <a:pt x="2936601" y="67025"/>
                  </a:lnTo>
                  <a:lnTo>
                    <a:pt x="0" y="67025"/>
                  </a:lnTo>
                  <a:close/>
                </a:path>
              </a:pathLst>
            </a:custGeom>
            <a:solidFill>
              <a:srgbClr val="F6FFFC">
                <a:alpha val="6666"/>
              </a:srgbClr>
            </a:solidFill>
          </p:spPr>
        </p:sp>
      </p:grpSp>
      <p:grpSp>
        <p:nvGrpSpPr>
          <p:cNvPr id="43" name="Group 43"/>
          <p:cNvGrpSpPr/>
          <p:nvPr/>
        </p:nvGrpSpPr>
        <p:grpSpPr>
          <a:xfrm>
            <a:off x="2689875" y="5626737"/>
            <a:ext cx="1600762" cy="36536"/>
            <a:chOff x="0" y="0"/>
            <a:chExt cx="2936601" cy="67025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2936601" cy="67025"/>
            </a:xfrm>
            <a:custGeom>
              <a:avLst/>
              <a:gdLst/>
              <a:ahLst/>
              <a:cxnLst/>
              <a:rect l="l" t="t" r="r" b="b"/>
              <a:pathLst>
                <a:path w="2936601" h="67025">
                  <a:moveTo>
                    <a:pt x="0" y="0"/>
                  </a:moveTo>
                  <a:lnTo>
                    <a:pt x="2936601" y="0"/>
                  </a:lnTo>
                  <a:lnTo>
                    <a:pt x="2936601" y="67025"/>
                  </a:lnTo>
                  <a:lnTo>
                    <a:pt x="0" y="67025"/>
                  </a:lnTo>
                  <a:close/>
                </a:path>
              </a:pathLst>
            </a:custGeom>
            <a:solidFill>
              <a:srgbClr val="F6FFFC">
                <a:alpha val="6666"/>
              </a:srgbClr>
            </a:solidFill>
          </p:spPr>
        </p:sp>
      </p:grpSp>
      <p:grpSp>
        <p:nvGrpSpPr>
          <p:cNvPr id="45" name="Group 45"/>
          <p:cNvGrpSpPr/>
          <p:nvPr/>
        </p:nvGrpSpPr>
        <p:grpSpPr>
          <a:xfrm>
            <a:off x="2689875" y="6287995"/>
            <a:ext cx="1600762" cy="36536"/>
            <a:chOff x="0" y="0"/>
            <a:chExt cx="2936601" cy="67025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2936601" cy="67025"/>
            </a:xfrm>
            <a:custGeom>
              <a:avLst/>
              <a:gdLst/>
              <a:ahLst/>
              <a:cxnLst/>
              <a:rect l="l" t="t" r="r" b="b"/>
              <a:pathLst>
                <a:path w="2936601" h="67025">
                  <a:moveTo>
                    <a:pt x="0" y="0"/>
                  </a:moveTo>
                  <a:lnTo>
                    <a:pt x="2936601" y="0"/>
                  </a:lnTo>
                  <a:lnTo>
                    <a:pt x="2936601" y="67025"/>
                  </a:lnTo>
                  <a:lnTo>
                    <a:pt x="0" y="67025"/>
                  </a:lnTo>
                  <a:close/>
                </a:path>
              </a:pathLst>
            </a:custGeom>
            <a:solidFill>
              <a:srgbClr val="F6FFFC">
                <a:alpha val="6666"/>
              </a:srgbClr>
            </a:solidFill>
          </p:spPr>
        </p:sp>
      </p:grpSp>
      <p:grpSp>
        <p:nvGrpSpPr>
          <p:cNvPr id="47" name="Group 47"/>
          <p:cNvGrpSpPr/>
          <p:nvPr/>
        </p:nvGrpSpPr>
        <p:grpSpPr>
          <a:xfrm>
            <a:off x="690072" y="3071624"/>
            <a:ext cx="1833810" cy="3901440"/>
            <a:chOff x="0" y="0"/>
            <a:chExt cx="3364127" cy="7157197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364127" cy="7157197"/>
            </a:xfrm>
            <a:custGeom>
              <a:avLst/>
              <a:gdLst/>
              <a:ahLst/>
              <a:cxnLst/>
              <a:rect l="l" t="t" r="r" b="b"/>
              <a:pathLst>
                <a:path w="3364127" h="7157197">
                  <a:moveTo>
                    <a:pt x="0" y="0"/>
                  </a:moveTo>
                  <a:lnTo>
                    <a:pt x="3364127" y="0"/>
                  </a:lnTo>
                  <a:lnTo>
                    <a:pt x="3364127" y="7157197"/>
                  </a:lnTo>
                  <a:lnTo>
                    <a:pt x="0" y="7157197"/>
                  </a:lnTo>
                  <a:close/>
                </a:path>
              </a:pathLst>
            </a:custGeom>
            <a:solidFill>
              <a:srgbClr val="BB8B46"/>
            </a:solidFill>
          </p:spPr>
        </p:sp>
      </p:grpSp>
      <p:sp>
        <p:nvSpPr>
          <p:cNvPr id="49" name="TextBox 49"/>
          <p:cNvSpPr txBox="1"/>
          <p:nvPr/>
        </p:nvSpPr>
        <p:spPr>
          <a:xfrm>
            <a:off x="470563" y="264720"/>
            <a:ext cx="6939303" cy="696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64"/>
              </a:lnSpc>
            </a:pPr>
            <a:r>
              <a:rPr lang="en-US" sz="4830">
                <a:solidFill>
                  <a:srgbClr val="FFFEFE"/>
                </a:solidFill>
                <a:latin typeface="Droid Serif Bold"/>
              </a:rPr>
              <a:t>Soziale Netzwerke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591994" y="2529743"/>
            <a:ext cx="1295400" cy="176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3"/>
              </a:lnSpc>
            </a:pPr>
            <a:r>
              <a:rPr lang="en-US" sz="1157" spc="23">
                <a:solidFill>
                  <a:srgbClr val="040304"/>
                </a:solidFill>
                <a:latin typeface="Open Sans Bold"/>
              </a:rPr>
              <a:t>ZIELE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4591994" y="3259028"/>
            <a:ext cx="1295400" cy="310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7"/>
              </a:lnSpc>
            </a:pPr>
            <a:r>
              <a:rPr lang="en-US" sz="1006" spc="50">
                <a:solidFill>
                  <a:srgbClr val="040304"/>
                </a:solidFill>
                <a:latin typeface="Open Sans"/>
              </a:rPr>
              <a:t>Fügen Sie eine Gemeinschaft zusammen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591994" y="3894963"/>
            <a:ext cx="1295400" cy="310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7"/>
              </a:lnSpc>
            </a:pPr>
            <a:r>
              <a:rPr lang="en-US" sz="1006" spc="50">
                <a:solidFill>
                  <a:srgbClr val="040304"/>
                </a:solidFill>
                <a:latin typeface="Open Sans"/>
              </a:rPr>
              <a:t>Förderung einer kulinarischen Identität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591994" y="4458972"/>
            <a:ext cx="1295400" cy="464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7"/>
              </a:lnSpc>
            </a:pPr>
            <a:r>
              <a:rPr lang="en-US" sz="1006" spc="50">
                <a:solidFill>
                  <a:srgbClr val="040304"/>
                </a:solidFill>
                <a:latin typeface="Open Sans"/>
              </a:rPr>
              <a:t>Überwachen, prospektieren, rekrutieren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591994" y="5165774"/>
            <a:ext cx="1295400" cy="310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7"/>
              </a:lnSpc>
            </a:pPr>
            <a:r>
              <a:rPr lang="en-US" sz="1006" spc="50">
                <a:solidFill>
                  <a:srgbClr val="040304"/>
                </a:solidFill>
                <a:latin typeface="Open Sans"/>
              </a:rPr>
              <a:t>Mitmachen, die Mahnwache machen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591994" y="5813697"/>
            <a:ext cx="1295400" cy="310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7"/>
              </a:lnSpc>
            </a:pPr>
            <a:r>
              <a:rPr lang="en-US" sz="1006" spc="50">
                <a:solidFill>
                  <a:srgbClr val="040304"/>
                </a:solidFill>
                <a:latin typeface="Open Sans"/>
              </a:rPr>
              <a:t>Einen Videokanal erstellen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591994" y="6490520"/>
            <a:ext cx="1295400" cy="310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7"/>
              </a:lnSpc>
            </a:pPr>
            <a:r>
              <a:rPr lang="en-US" sz="1006" spc="50">
                <a:solidFill>
                  <a:srgbClr val="040304"/>
                </a:solidFill>
                <a:latin typeface="Open Sans"/>
              </a:rPr>
              <a:t>Bewerben Sie Ihre Website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6648751" y="2497665"/>
            <a:ext cx="1892261" cy="172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96"/>
              </a:lnSpc>
            </a:pPr>
            <a:r>
              <a:rPr lang="en-US" sz="1099" spc="21">
                <a:solidFill>
                  <a:srgbClr val="040304"/>
                </a:solidFill>
                <a:latin typeface="Open Sans Bold"/>
              </a:rPr>
              <a:t>INHALTSTYPEN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6165416" y="3063533"/>
            <a:ext cx="2736171" cy="619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7"/>
              </a:lnSpc>
            </a:pPr>
            <a:r>
              <a:rPr lang="en-US" sz="1006" spc="50">
                <a:solidFill>
                  <a:srgbClr val="040304"/>
                </a:solidFill>
                <a:latin typeface="Open Sans"/>
              </a:rPr>
              <a:t>Fotogalerie, Umfragen, Meinungen, Status, Geschichten, gesponserte Kampagne, Veranstaltungen, Adressen, Buchungen, Videos, Artikel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6325677" y="3894963"/>
            <a:ext cx="2575910" cy="310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7"/>
              </a:lnSpc>
            </a:pPr>
            <a:r>
              <a:rPr lang="en-US" sz="1006" spc="50">
                <a:solidFill>
                  <a:srgbClr val="040304"/>
                </a:solidFill>
                <a:latin typeface="Open Sans"/>
              </a:rPr>
              <a:t>Fotogalerie, Titelseiten-Alben, Reels, Hastags, Stories, igtv, Filter, Teasing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6325677" y="4542887"/>
            <a:ext cx="2575910" cy="310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7"/>
              </a:lnSpc>
            </a:pPr>
            <a:r>
              <a:rPr lang="en-US" sz="1006" spc="50">
                <a:solidFill>
                  <a:srgbClr val="040304"/>
                </a:solidFill>
                <a:latin typeface="Open Sans"/>
              </a:rPr>
              <a:t>Statuten, Veranstaltungen, Geschichten, Fotogalerie, Artikel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6325677" y="5243165"/>
            <a:ext cx="2575910" cy="155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7"/>
              </a:lnSpc>
            </a:pPr>
            <a:r>
              <a:rPr lang="en-US" sz="1006" spc="50">
                <a:solidFill>
                  <a:srgbClr val="040304"/>
                </a:solidFill>
                <a:latin typeface="Open Sans"/>
              </a:rPr>
              <a:t>Satzungen, Hastags, Umfragen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6325677" y="5891088"/>
            <a:ext cx="2575910" cy="155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7"/>
              </a:lnSpc>
            </a:pPr>
            <a:r>
              <a:rPr lang="en-US" sz="1006" spc="50">
                <a:solidFill>
                  <a:srgbClr val="040304"/>
                </a:solidFill>
                <a:latin typeface="Open Sans"/>
              </a:rPr>
              <a:t>Rezepte, Tipps und Tricks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6325677" y="6571759"/>
            <a:ext cx="2737851" cy="155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7"/>
              </a:lnSpc>
            </a:pPr>
            <a:r>
              <a:rPr lang="en-US" sz="1006" spc="50">
                <a:solidFill>
                  <a:srgbClr val="040304"/>
                </a:solidFill>
                <a:latin typeface="Open Sans"/>
              </a:rPr>
              <a:t>Foto und Website-Links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2843586" y="2400641"/>
            <a:ext cx="1295400" cy="367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3"/>
              </a:lnSpc>
            </a:pPr>
            <a:r>
              <a:rPr lang="en-US" sz="1157" spc="23">
                <a:solidFill>
                  <a:srgbClr val="040304"/>
                </a:solidFill>
                <a:latin typeface="Open Sans Bold"/>
              </a:rPr>
              <a:t>KONZEPT LEBENSMITTELTYP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2843586" y="3336419"/>
            <a:ext cx="1295400" cy="155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7"/>
              </a:lnSpc>
            </a:pPr>
            <a:r>
              <a:rPr lang="en-US" sz="1006" spc="50">
                <a:solidFill>
                  <a:srgbClr val="040304"/>
                </a:solidFill>
                <a:latin typeface="Open Sans"/>
              </a:rPr>
              <a:t>ALLE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2841906" y="3972354"/>
            <a:ext cx="1295400" cy="155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7"/>
              </a:lnSpc>
            </a:pPr>
            <a:r>
              <a:rPr lang="en-US" sz="1006" spc="50">
                <a:solidFill>
                  <a:srgbClr val="040304"/>
                </a:solidFill>
                <a:latin typeface="Open Sans"/>
              </a:rPr>
              <a:t>ÄSTHETIK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2841906" y="4536363"/>
            <a:ext cx="1295400" cy="310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7"/>
              </a:lnSpc>
            </a:pPr>
            <a:r>
              <a:rPr lang="en-US" sz="1006" spc="50">
                <a:solidFill>
                  <a:srgbClr val="040304"/>
                </a:solidFill>
                <a:latin typeface="Open Sans"/>
              </a:rPr>
              <a:t>GROSSE PRODUKTIONSKAPAZITÄT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2841906" y="5243165"/>
            <a:ext cx="1295400" cy="155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7"/>
              </a:lnSpc>
            </a:pPr>
            <a:r>
              <a:rPr lang="en-US" sz="1006" spc="50">
                <a:solidFill>
                  <a:srgbClr val="040304"/>
                </a:solidFill>
                <a:latin typeface="Open Sans"/>
              </a:rPr>
              <a:t>ENGAGE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2841906" y="5891088"/>
            <a:ext cx="1295400" cy="155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7"/>
              </a:lnSpc>
            </a:pPr>
            <a:r>
              <a:rPr lang="en-US" sz="1006" spc="50">
                <a:solidFill>
                  <a:srgbClr val="040304"/>
                </a:solidFill>
                <a:latin typeface="Open Sans"/>
              </a:rPr>
              <a:t>INVESTI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2841906" y="6571760"/>
            <a:ext cx="1295400" cy="155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7"/>
              </a:lnSpc>
            </a:pPr>
            <a:r>
              <a:rPr lang="en-US" sz="1006" spc="50">
                <a:solidFill>
                  <a:srgbClr val="040304"/>
                </a:solidFill>
                <a:latin typeface="Open Sans"/>
              </a:rPr>
              <a:t>CONNECT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856794" y="3334816"/>
            <a:ext cx="1514475" cy="176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3"/>
              </a:lnSpc>
            </a:pPr>
            <a:r>
              <a:rPr lang="en-US" sz="1157" spc="23">
                <a:solidFill>
                  <a:srgbClr val="040304"/>
                </a:solidFill>
                <a:latin typeface="Open Sans Bold"/>
              </a:rPr>
              <a:t>FACEBOOK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847269" y="3964227"/>
            <a:ext cx="1514475" cy="176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3"/>
              </a:lnSpc>
            </a:pPr>
            <a:r>
              <a:rPr lang="en-US" sz="1157" spc="23">
                <a:solidFill>
                  <a:srgbClr val="040304"/>
                </a:solidFill>
                <a:latin typeface="Open Sans Bold"/>
              </a:rPr>
              <a:t>INSTAGRAM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847269" y="4611054"/>
            <a:ext cx="1514475" cy="176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3"/>
              </a:lnSpc>
            </a:pPr>
            <a:r>
              <a:rPr lang="en-US" sz="1157" spc="23">
                <a:solidFill>
                  <a:srgbClr val="040304"/>
                </a:solidFill>
                <a:latin typeface="Open Sans Bold"/>
              </a:rPr>
              <a:t>LINKEDIN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847269" y="5240465"/>
            <a:ext cx="1514475" cy="176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3"/>
              </a:lnSpc>
            </a:pPr>
            <a:r>
              <a:rPr lang="en-US" sz="1157" spc="23">
                <a:solidFill>
                  <a:srgbClr val="040304"/>
                </a:solidFill>
                <a:latin typeface="Open Sans Bold"/>
              </a:rPr>
              <a:t>TWITTER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847269" y="5888388"/>
            <a:ext cx="1514475" cy="176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3"/>
              </a:lnSpc>
            </a:pPr>
            <a:r>
              <a:rPr lang="en-US" sz="1157" spc="23">
                <a:solidFill>
                  <a:srgbClr val="040304"/>
                </a:solidFill>
                <a:latin typeface="Open Sans Bold"/>
              </a:rPr>
              <a:t>YOUTUBE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847269" y="6542669"/>
            <a:ext cx="1514475" cy="176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3"/>
              </a:lnSpc>
            </a:pPr>
            <a:r>
              <a:rPr lang="en-US" sz="1157" spc="23">
                <a:solidFill>
                  <a:srgbClr val="040304"/>
                </a:solidFill>
                <a:latin typeface="Open Sans Bold"/>
              </a:rPr>
              <a:t>PINTEREST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345036" y="1372810"/>
            <a:ext cx="9063528" cy="59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80"/>
              </a:lnSpc>
            </a:pPr>
            <a:r>
              <a:rPr lang="en-US" sz="1006" spc="50">
                <a:solidFill>
                  <a:srgbClr val="040304"/>
                </a:solidFill>
                <a:latin typeface="Open Sans"/>
              </a:rPr>
              <a:t>Um die Kontrolle über seine E-Reputation zu behalten, besteht die Herausforderung für alle Lebensmittelunternehmer darin, sein Online-Schaufenster aufzubauen und zu pflegen. Um dies zu tun, werden die wichtigsten sozialen Netzwerke Ihre Verbündeten sein. Aber welchen soll man wählen? </a:t>
            </a:r>
          </a:p>
          <a:p>
            <a:pPr algn="just">
              <a:lnSpc>
                <a:spcPts val="1680"/>
              </a:lnSpc>
            </a:pPr>
            <a:r>
              <a:rPr lang="en-US" sz="1006" spc="50">
                <a:solidFill>
                  <a:srgbClr val="040304"/>
                </a:solidFill>
                <a:latin typeface="Open Sans"/>
              </a:rPr>
              <a:t>Beachten Sie, dass ein gutes soziales Netzwerk für Ihr Unternehmen dasjenige ist, in dem sich Ihre Ziele befinden.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Microsoft Macintosh PowerPoint</Application>
  <PresentationFormat>Personnalisé</PresentationFormat>
  <Paragraphs>30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Open Sans Bold</vt:lpstr>
      <vt:lpstr>Droid Serif Bold</vt:lpstr>
      <vt:lpstr>Calibri</vt:lpstr>
      <vt:lpstr>Open Sans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KUSKUS PROJECT</dc:title>
  <cp:lastModifiedBy>sophie guenebaut</cp:lastModifiedBy>
  <cp:revision>3</cp:revision>
  <dcterms:created xsi:type="dcterms:W3CDTF">2006-08-16T00:00:00Z</dcterms:created>
  <dcterms:modified xsi:type="dcterms:W3CDTF">2021-02-16T18:21:55Z</dcterms:modified>
  <dc:identifier>DAECPf1nxhI</dc:identifier>
</cp:coreProperties>
</file>