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65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AE259C29-7069-0B4C-B1AF-94169CD86D3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A2D6F226-DAC4-AD4E-909F-8A11CE79B9D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09484" y="1604515"/>
            <a:ext cx="10972443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ACDF757E-C164-D148-8015-9BE382A929A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4" y="3682078"/>
            <a:ext cx="10972443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45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C8D8EFD1-80C7-2642-96DE-67EFF9BA6FB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C221FF60-CA19-3D49-B1BE-1B7F2BCB3E1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4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8A6D5B2-89E6-2143-A873-DBAA618FE94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31956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97E6BEB0-1905-9F45-813C-34452398DB39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609484" y="3682078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23DE20D8-AC79-994F-9719-31E093079C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231956" y="3682078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441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08E9301D-6418-A743-B4EF-FFA89FB84D0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2656C0C9-87F1-7B41-ADC6-BDAECB4C5DE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484" y="1604515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EAB08483-5332-5E4E-B132-FD08C016FF9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19643" y="1604515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9ED4D3E0-0080-3D46-B24D-0585DE77E8C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29803" y="1604515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0609D1E7-A2FE-624A-AF49-AED5154D595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484" y="3682078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7" name="PlaceHolder 6">
            <a:extLst>
              <a:ext uri="{FF2B5EF4-FFF2-40B4-BE49-F238E27FC236}">
                <a16:creationId xmlns:a16="http://schemas.microsoft.com/office/drawing/2014/main" id="{2D882F2E-AC33-B34E-A92C-4F626F68FC6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19643" y="3682078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8" name="PlaceHolder 7">
            <a:extLst>
              <a:ext uri="{FF2B5EF4-FFF2-40B4-BE49-F238E27FC236}">
                <a16:creationId xmlns:a16="http://schemas.microsoft.com/office/drawing/2014/main" id="{1070BF13-35A6-3546-9CC5-56CD27C2BDD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29803" y="3682078"/>
            <a:ext cx="3533040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56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E188FD3C-D995-3346-BD76-1322C77F81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409069E6-7A6C-5F48-B228-0B3E717A92C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 anchorCtr="1"/>
          <a:lstStyle>
            <a:lvl1pPr marL="228600" indent="-228600" algn="ctr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57512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45176A51-DC75-4446-A02E-2170F1AAE0A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0735C082-C0AD-3945-A04D-EABBE24EC796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27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45AB0E0C-0011-094E-A4B5-EEA4E14CB2F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9236EDC4-724F-9449-B3F2-0702484D253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4" y="1604515"/>
            <a:ext cx="5354278" cy="3977283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EE8A43C-F945-D348-8BFF-B473849CABF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31956" y="1604515"/>
            <a:ext cx="5354278" cy="3977283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072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90EC2525-FD55-CE44-BC2F-1FBC269FEA5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4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849F9212-37B1-484E-8FEC-F4D1E958365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609484" y="273597"/>
            <a:ext cx="10972443" cy="5307835"/>
          </a:xfrm>
        </p:spPr>
        <p:txBody>
          <a:bodyPr anchor="ctr" anchorCtr="1"/>
          <a:lstStyle>
            <a:lvl1pPr marL="228600" indent="-228600" algn="ctr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91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27828FEB-0ADC-7449-9221-432E3F2D993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56C1F880-73AB-DE41-A327-F39DB7973D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4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4328555E-D268-8942-9244-FB850B1E5CC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31956" y="1604515"/>
            <a:ext cx="5354278" cy="3977283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131E2785-E31C-BB41-BBAB-EB1D1AC75316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609484" y="3682078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603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80D369C9-94CF-3140-9312-0761111E2C7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EB966474-4739-6A4F-8260-CFC69585591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484" y="1604515"/>
            <a:ext cx="5354278" cy="3977283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41EFF3D4-4AA0-4343-8E32-4C5A72F5D75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31956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E23B4D5-0B70-9640-8F1B-57192B1784CD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6231956" y="3682078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80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77AF54CB-6ECA-8841-8A1A-5CEEE93D0FC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5D3433FC-B96C-1B41-BAFF-BE9F994C589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09484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6351C49F-0432-7F40-A6B5-282E53164E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31956" y="1604515"/>
            <a:ext cx="5354278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974A1BAA-7221-6146-9AAB-9BA7236FA3E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09484" y="3682078"/>
            <a:ext cx="10972443" cy="1896840"/>
          </a:xfrm>
        </p:spPr>
        <p:txBody>
          <a:bodyPr/>
          <a:lstStyle>
            <a:lvl1pPr marL="228600" indent="-228600">
              <a:spcBef>
                <a:spcPts val="1000"/>
              </a:spcBef>
              <a:buSzPct val="100000"/>
              <a:buFont typeface="Arial" pitchFamily="34"/>
              <a:buChar char="•"/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01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E7E8A714-FE7E-514B-B284-5D3A0F401392}"/>
              </a:ext>
            </a:extLst>
          </p:cNvPr>
          <p:cNvSpPr/>
          <p:nvPr/>
        </p:nvSpPr>
        <p:spPr>
          <a:xfrm>
            <a:off x="7029358" y="6320881"/>
            <a:ext cx="4317842" cy="30959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0004" tIns="44997" rIns="90004" bIns="44997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b="0" i="0" u="none" strike="noStrike" kern="1200" cap="none" spc="-1" baseline="0">
                <a:solidFill>
                  <a:srgbClr val="4E3826"/>
                </a:solidFill>
                <a:uFillTx/>
                <a:latin typeface="Calibri"/>
                <a:ea typeface="MS PGothic"/>
                <a:cs typeface="DejaVu Sans"/>
              </a:rPr>
              <a:t>BACKING ENTREPRENEURIAL INITIATIVES IN THE CULINARY SECTOR</a:t>
            </a:r>
            <a:endParaRPr lang="fr-FR" sz="1100" b="0" i="0" u="none" strike="noStrike" kern="1200" cap="none" spc="-1" baseline="0">
              <a:solidFill>
                <a:srgbClr val="000000"/>
              </a:solidFill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37A68DA-C35E-1C48-B1DF-EEA82576926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353318" y="6275883"/>
            <a:ext cx="261362" cy="3095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CustomShape 2">
            <a:extLst>
              <a:ext uri="{FF2B5EF4-FFF2-40B4-BE49-F238E27FC236}">
                <a16:creationId xmlns:a16="http://schemas.microsoft.com/office/drawing/2014/main" id="{C7C5B97B-288D-EC46-BBB2-DB3F9C50C87B}"/>
              </a:ext>
            </a:extLst>
          </p:cNvPr>
          <p:cNvSpPr/>
          <p:nvPr/>
        </p:nvSpPr>
        <p:spPr>
          <a:xfrm>
            <a:off x="0" y="0"/>
            <a:ext cx="12185998" cy="1357198"/>
          </a:xfrm>
          <a:prstGeom prst="rect">
            <a:avLst/>
          </a:prstGeom>
          <a:solidFill>
            <a:srgbClr val="82BCC3"/>
          </a:solidFill>
          <a:ln cap="flat">
            <a:noFill/>
            <a:prstDash val="solid"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5" name="PlaceHolder 3">
            <a:extLst>
              <a:ext uri="{FF2B5EF4-FFF2-40B4-BE49-F238E27FC236}">
                <a16:creationId xmlns:a16="http://schemas.microsoft.com/office/drawing/2014/main" id="{916D4C71-2A5C-1046-B8C6-19308BBE385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4" y="273597"/>
            <a:ext cx="109724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r>
              <a:rPr lang="fr-FR"/>
              <a:t>Cliquez pour éditer le format du texte-titre</a:t>
            </a:r>
          </a:p>
        </p:txBody>
      </p:sp>
      <p:sp>
        <p:nvSpPr>
          <p:cNvPr id="6" name="PlaceHolder 4">
            <a:extLst>
              <a:ext uri="{FF2B5EF4-FFF2-40B4-BE49-F238E27FC236}">
                <a16:creationId xmlns:a16="http://schemas.microsoft.com/office/drawing/2014/main" id="{9E4872C0-E7B1-6F46-91F0-EBD6CA7D2A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44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fr-FR"/>
              <a:t>Cliquez pour éditer le format du plan de texte</a:t>
            </a:r>
          </a:p>
          <a:p>
            <a:pPr lvl="1"/>
            <a:r>
              <a:rPr lang="fr-FR"/>
              <a:t>Second niveau de plan</a:t>
            </a:r>
          </a:p>
          <a:p>
            <a:pPr lvl="2"/>
            <a:r>
              <a:rPr lang="fr-FR"/>
              <a:t>Troisième niveau de plan</a:t>
            </a:r>
          </a:p>
          <a:p>
            <a:pPr lvl="3"/>
            <a:r>
              <a:rPr lang="fr-FR"/>
              <a:t>Quatrième niveau de plan</a:t>
            </a:r>
          </a:p>
          <a:p>
            <a:pPr lvl="4"/>
            <a:r>
              <a:rPr lang="fr-FR"/>
              <a:t>Cinquième niveau de plan</a:t>
            </a:r>
          </a:p>
          <a:p>
            <a:pPr lvl="5"/>
            <a:r>
              <a:rPr lang="fr-FR"/>
              <a:t>Sixième niveau de plan</a:t>
            </a:r>
          </a:p>
          <a:p>
            <a:pPr lvl="6"/>
            <a:r>
              <a:rPr lang="fr-FR"/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ctr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1pPr>
    </p:titleStyle>
    <p:bodyStyle>
      <a:lvl1pPr marL="431999" marR="0" lvl="0" indent="-323999" algn="l" defTabSz="914400" rtl="0" fontAlgn="auto" hangingPunct="1">
        <a:lnSpc>
          <a:spcPct val="90000"/>
        </a:lnSpc>
        <a:spcBef>
          <a:spcPts val="1415"/>
        </a:spcBef>
        <a:spcAft>
          <a:spcPts val="0"/>
        </a:spcAft>
        <a:buClr>
          <a:srgbClr val="000000"/>
        </a:buClr>
        <a:buSzPct val="45000"/>
        <a:buFont typeface="Wingdings"/>
        <a:buChar char=""/>
        <a:tabLst/>
        <a:defRPr lang="fr-FR" sz="32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1pPr>
      <a:lvl2pPr marL="863998" marR="0" lvl="1" indent="-323999" algn="l" defTabSz="914400" rtl="0" fontAlgn="auto" hangingPunct="1">
        <a:lnSpc>
          <a:spcPct val="90000"/>
        </a:lnSpc>
        <a:spcBef>
          <a:spcPts val="1135"/>
        </a:spcBef>
        <a:spcAft>
          <a:spcPts val="0"/>
        </a:spcAft>
        <a:buClr>
          <a:srgbClr val="000000"/>
        </a:buClr>
        <a:buSzPct val="75000"/>
        <a:buFont typeface="Symbol"/>
        <a:buChar char=""/>
        <a:tabLst/>
        <a:defRPr lang="fr-FR" sz="28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2pPr>
      <a:lvl3pPr marL="1295997" marR="0" lvl="2" indent="-287999" algn="l" defTabSz="914400" rtl="0" fontAlgn="auto" hangingPunct="1">
        <a:lnSpc>
          <a:spcPct val="90000"/>
        </a:lnSpc>
        <a:spcBef>
          <a:spcPts val="850"/>
        </a:spcBef>
        <a:spcAft>
          <a:spcPts val="0"/>
        </a:spcAft>
        <a:buClr>
          <a:srgbClr val="000000"/>
        </a:buClr>
        <a:buSzPct val="45000"/>
        <a:buFont typeface="Wingdings"/>
        <a:buChar char=""/>
        <a:tabLst/>
        <a:defRPr lang="fr-FR" sz="24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3pPr>
      <a:lvl4pPr marL="1727996" marR="0" lvl="3" indent="-215999" algn="l" defTabSz="914400" rtl="0" fontAlgn="auto" hangingPunct="1">
        <a:lnSpc>
          <a:spcPct val="90000"/>
        </a:lnSpc>
        <a:spcBef>
          <a:spcPts val="565"/>
        </a:spcBef>
        <a:spcAft>
          <a:spcPts val="0"/>
        </a:spcAft>
        <a:buClr>
          <a:srgbClr val="000000"/>
        </a:buClr>
        <a:buSzPct val="75000"/>
        <a:buFont typeface="Symbol"/>
        <a:buChar char=""/>
        <a:tabLst/>
        <a:defRPr lang="fr-FR" sz="20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4pPr>
      <a:lvl5pPr marL="2159995" marR="0" lvl="4" indent="-215999" algn="l" defTabSz="914400" rtl="0" fontAlgn="auto" hangingPunct="1">
        <a:lnSpc>
          <a:spcPct val="90000"/>
        </a:lnSpc>
        <a:spcBef>
          <a:spcPts val="285"/>
        </a:spcBef>
        <a:spcAft>
          <a:spcPts val="0"/>
        </a:spcAft>
        <a:buClr>
          <a:srgbClr val="000000"/>
        </a:buClr>
        <a:buSzPct val="45000"/>
        <a:buFont typeface="Wingdings"/>
        <a:buChar char=""/>
        <a:tabLst/>
        <a:defRPr lang="fr-FR" sz="20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5pPr>
      <a:lvl6pPr marL="2592003" marR="0" lvl="5" indent="-215999" algn="l" defTabSz="914400" rtl="0" fontAlgn="auto" hangingPunct="1">
        <a:lnSpc>
          <a:spcPct val="90000"/>
        </a:lnSpc>
        <a:spcBef>
          <a:spcPts val="285"/>
        </a:spcBef>
        <a:spcAft>
          <a:spcPts val="0"/>
        </a:spcAft>
        <a:buClr>
          <a:srgbClr val="000000"/>
        </a:buClr>
        <a:buSzPct val="45000"/>
        <a:buFont typeface="Wingdings"/>
        <a:buChar char=""/>
        <a:tabLst/>
        <a:defRPr lang="fr-FR" sz="20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6pPr>
      <a:lvl7pPr marL="3024003" marR="0" lvl="6" indent="-215999" algn="l" defTabSz="914400" rtl="0" fontAlgn="auto" hangingPunct="1">
        <a:lnSpc>
          <a:spcPct val="90000"/>
        </a:lnSpc>
        <a:spcBef>
          <a:spcPts val="285"/>
        </a:spcBef>
        <a:spcAft>
          <a:spcPts val="0"/>
        </a:spcAft>
        <a:buClr>
          <a:srgbClr val="000000"/>
        </a:buClr>
        <a:buSzPct val="45000"/>
        <a:buFont typeface="Wingdings"/>
        <a:buChar char=""/>
        <a:tabLst/>
        <a:defRPr lang="fr-FR" sz="2000" b="0" i="0" u="none" strike="noStrike" kern="1200" cap="none" spc="-1" baseline="0">
          <a:solidFill>
            <a:srgbClr val="000000"/>
          </a:solidFill>
          <a:uFillTx/>
          <a:latin typeface="Arial"/>
          <a:ea typeface="DejaVu Sans"/>
          <a:cs typeface="DejaVu San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3">
            <a:extLst>
              <a:ext uri="{FF2B5EF4-FFF2-40B4-BE49-F238E27FC236}">
                <a16:creationId xmlns:a16="http://schemas.microsoft.com/office/drawing/2014/main" id="{45B14FA5-38F2-8542-BBDE-2DA4C4E9D290}"/>
              </a:ext>
            </a:extLst>
          </p:cNvPr>
          <p:cNvSpPr/>
          <p:nvPr/>
        </p:nvSpPr>
        <p:spPr>
          <a:xfrm>
            <a:off x="4847408" y="3068680"/>
            <a:ext cx="2390506" cy="129975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C6D9F1"/>
          </a:solidFill>
          <a:ln w="25402" cap="flat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Le marché 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C0878D1-D24D-484C-870B-85689C9EF8BB}"/>
              </a:ext>
            </a:extLst>
          </p:cNvPr>
          <p:cNvSpPr/>
          <p:nvPr/>
        </p:nvSpPr>
        <p:spPr>
          <a:xfrm>
            <a:off x="1095103" y="519251"/>
            <a:ext cx="2029099" cy="2638693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Politique 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7873140-6FDB-C440-A301-03AE2981056F}"/>
              </a:ext>
            </a:extLst>
          </p:cNvPr>
          <p:cNvSpPr/>
          <p:nvPr/>
        </p:nvSpPr>
        <p:spPr>
          <a:xfrm>
            <a:off x="4310737" y="940524"/>
            <a:ext cx="3278773" cy="1796137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Economique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28F1241-2D8E-B14F-A079-3AFDBED5587F}"/>
              </a:ext>
            </a:extLst>
          </p:cNvPr>
          <p:cNvSpPr/>
          <p:nvPr/>
        </p:nvSpPr>
        <p:spPr>
          <a:xfrm>
            <a:off x="8961120" y="1012368"/>
            <a:ext cx="2390506" cy="2037804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Socio-culturel 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3384D28-4C07-D648-8673-A17C5E5A7C01}"/>
              </a:ext>
            </a:extLst>
          </p:cNvPr>
          <p:cNvSpPr/>
          <p:nvPr/>
        </p:nvSpPr>
        <p:spPr>
          <a:xfrm>
            <a:off x="3847008" y="4700454"/>
            <a:ext cx="3827413" cy="1628500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Ecologique 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A627DE6-3A86-0440-94EC-0F8A47071B06}"/>
              </a:ext>
            </a:extLst>
          </p:cNvPr>
          <p:cNvSpPr/>
          <p:nvPr/>
        </p:nvSpPr>
        <p:spPr>
          <a:xfrm>
            <a:off x="8915400" y="4349928"/>
            <a:ext cx="2390506" cy="2037804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Technologique 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0C8DDA0F-D4AF-2A4B-AC77-9B720E605312}"/>
              </a:ext>
            </a:extLst>
          </p:cNvPr>
          <p:cNvSpPr/>
          <p:nvPr/>
        </p:nvSpPr>
        <p:spPr>
          <a:xfrm>
            <a:off x="669468" y="4162696"/>
            <a:ext cx="2390506" cy="2037804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528" cap="flat">
            <a:solidFill>
              <a:srgbClr val="00000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Legal 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-</a:t>
            </a:r>
          </a:p>
        </p:txBody>
      </p:sp>
      <p:cxnSp>
        <p:nvCxnSpPr>
          <p:cNvPr id="9" name="Connecteur droit avec flèche 22">
            <a:extLst>
              <a:ext uri="{FF2B5EF4-FFF2-40B4-BE49-F238E27FC236}">
                <a16:creationId xmlns:a16="http://schemas.microsoft.com/office/drawing/2014/main" id="{E400940B-89C1-DC47-AF85-5B181509A520}"/>
              </a:ext>
            </a:extLst>
          </p:cNvPr>
          <p:cNvCxnSpPr>
            <a:stCxn id="2" idx="0"/>
          </p:cNvCxnSpPr>
          <p:nvPr/>
        </p:nvCxnSpPr>
        <p:spPr>
          <a:xfrm flipV="1">
            <a:off x="6042656" y="2736671"/>
            <a:ext cx="0" cy="332009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0" name="Connecteur droit avec flèche 24">
            <a:extLst>
              <a:ext uri="{FF2B5EF4-FFF2-40B4-BE49-F238E27FC236}">
                <a16:creationId xmlns:a16="http://schemas.microsoft.com/office/drawing/2014/main" id="{2639D8E6-A5C5-6047-A246-D03EAE16536D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3124203" y="2534195"/>
            <a:ext cx="2073283" cy="724836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1" name="Connecteur droit avec flèche 26">
            <a:extLst>
              <a:ext uri="{FF2B5EF4-FFF2-40B4-BE49-F238E27FC236}">
                <a16:creationId xmlns:a16="http://schemas.microsoft.com/office/drawing/2014/main" id="{07D72ADE-EF11-5241-A62F-01FBCD4E504E}"/>
              </a:ext>
            </a:extLst>
          </p:cNvPr>
          <p:cNvCxnSpPr>
            <a:stCxn id="2" idx="3"/>
          </p:cNvCxnSpPr>
          <p:nvPr/>
        </p:nvCxnSpPr>
        <p:spPr>
          <a:xfrm flipH="1">
            <a:off x="3059975" y="3718563"/>
            <a:ext cx="1787433" cy="649873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2" name="Connecteur droit avec flèche 28">
            <a:extLst>
              <a:ext uri="{FF2B5EF4-FFF2-40B4-BE49-F238E27FC236}">
                <a16:creationId xmlns:a16="http://schemas.microsoft.com/office/drawing/2014/main" id="{C09CE18F-89D2-094D-82EE-EE7673CC848E}"/>
              </a:ext>
            </a:extLst>
          </p:cNvPr>
          <p:cNvCxnSpPr>
            <a:stCxn id="2" idx="2"/>
          </p:cNvCxnSpPr>
          <p:nvPr/>
        </p:nvCxnSpPr>
        <p:spPr>
          <a:xfrm>
            <a:off x="6042656" y="4368436"/>
            <a:ext cx="53347" cy="332018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Connecteur droit avec flèche 30">
            <a:extLst>
              <a:ext uri="{FF2B5EF4-FFF2-40B4-BE49-F238E27FC236}">
                <a16:creationId xmlns:a16="http://schemas.microsoft.com/office/drawing/2014/main" id="{5CFD3C5D-64C9-9D48-B4C6-495D8ADCFED4}"/>
              </a:ext>
            </a:extLst>
          </p:cNvPr>
          <p:cNvCxnSpPr>
            <a:endCxn id="5" idx="1"/>
          </p:cNvCxnSpPr>
          <p:nvPr/>
        </p:nvCxnSpPr>
        <p:spPr>
          <a:xfrm flipV="1">
            <a:off x="7149739" y="2031275"/>
            <a:ext cx="1811381" cy="1329849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Connecteur droit avec flèche 32">
            <a:extLst>
              <a:ext uri="{FF2B5EF4-FFF2-40B4-BE49-F238E27FC236}">
                <a16:creationId xmlns:a16="http://schemas.microsoft.com/office/drawing/2014/main" id="{68F6DB9A-E322-414C-87D6-865AD8073F4E}"/>
              </a:ext>
            </a:extLst>
          </p:cNvPr>
          <p:cNvCxnSpPr>
            <a:stCxn id="2" idx="6"/>
          </p:cNvCxnSpPr>
          <p:nvPr/>
        </p:nvCxnSpPr>
        <p:spPr>
          <a:xfrm>
            <a:off x="6887827" y="4178094"/>
            <a:ext cx="2027573" cy="356351"/>
          </a:xfrm>
          <a:prstGeom prst="straightConnector1">
            <a:avLst/>
          </a:prstGeom>
          <a:noFill/>
          <a:ln w="9528" cap="flat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5" name="ZoneTexte 1">
            <a:extLst>
              <a:ext uri="{FF2B5EF4-FFF2-40B4-BE49-F238E27FC236}">
                <a16:creationId xmlns:a16="http://schemas.microsoft.com/office/drawing/2014/main" id="{FBE67C37-490F-D649-9EF6-52FEBC4F26E3}"/>
              </a:ext>
            </a:extLst>
          </p:cNvPr>
          <p:cNvSpPr txBox="1"/>
          <p:nvPr/>
        </p:nvSpPr>
        <p:spPr>
          <a:xfrm>
            <a:off x="4607167" y="246183"/>
            <a:ext cx="259557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DejaVu Sans"/>
                <a:cs typeface="DejaVu Sans"/>
              </a:rPr>
              <a:t>Carte de votre PESTEL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B3F4991-F3E8-AE43-B964-4D130FA59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4876" y="82918"/>
            <a:ext cx="1333500" cy="774700"/>
          </a:xfrm>
          <a:prstGeom prst="rect">
            <a:avLst/>
          </a:prstGeom>
        </p:spPr>
      </p:pic>
      <p:pic>
        <p:nvPicPr>
          <p:cNvPr id="17" name="Image 16" descr="Une image contenant texte&#10;&#10;Description générée automatiquement">
            <a:extLst>
              <a:ext uri="{FF2B5EF4-FFF2-40B4-BE49-F238E27FC236}">
                <a16:creationId xmlns:a16="http://schemas.microsoft.com/office/drawing/2014/main" id="{5FD0BB25-AB9C-F04A-BDC0-E0B66C740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711" y="153534"/>
            <a:ext cx="2218312" cy="6334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</Words>
  <Application>Microsoft Macintosh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Wingdings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Josée</dc:creator>
  <cp:lastModifiedBy>sophie guenebaut</cp:lastModifiedBy>
  <cp:revision>2</cp:revision>
  <dcterms:created xsi:type="dcterms:W3CDTF">2020-09-21T18:33:10Z</dcterms:created>
  <dcterms:modified xsi:type="dcterms:W3CDTF">2021-02-16T11:50:24Z</dcterms:modified>
</cp:coreProperties>
</file>