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12"/>
  </p:notesMasterIdLst>
  <p:sldIdLst>
    <p:sldId id="378" r:id="rId2"/>
    <p:sldId id="387" r:id="rId3"/>
    <p:sldId id="421" r:id="rId4"/>
    <p:sldId id="390" r:id="rId5"/>
    <p:sldId id="406" r:id="rId6"/>
    <p:sldId id="267" r:id="rId7"/>
    <p:sldId id="422" r:id="rId8"/>
    <p:sldId id="411" r:id="rId9"/>
    <p:sldId id="398" r:id="rId10"/>
    <p:sldId id="423" r:id="rId11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56"/>
    <p:restoredTop sz="95227"/>
  </p:normalViewPr>
  <p:slideViewPr>
    <p:cSldViewPr snapToGrid="0" snapToObjects="1">
      <p:cViewPr varScale="1">
        <p:scale>
          <a:sx n="84" d="100"/>
          <a:sy n="84" d="100"/>
        </p:scale>
        <p:origin x="216" y="712"/>
      </p:cViewPr>
      <p:guideLst/>
    </p:cSldViewPr>
  </p:slideViewPr>
  <p:outlineViewPr>
    <p:cViewPr>
      <p:scale>
        <a:sx n="33" d="100"/>
        <a:sy n="33" d="100"/>
      </p:scale>
      <p:origin x="0" y="-33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5" d="100"/>
        <a:sy n="13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29E7CC2-1AD0-3846-881C-48CFE4435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311F5F-FA43-5249-BC80-79711E657DF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B802F-C3BA-1F44-8F86-8A78602236F3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2497FA6D-8143-0148-B961-4CB0AEB53E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DDC9E327-F06F-7340-AE0F-40FB2BC5A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change the styles of the mask text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D97955-AB63-F44B-8AD5-19D996E70F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8C864-C972-384A-927A-48F01A691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1456C-DD9A-9B46-81EE-9EEF52D9BBD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115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930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663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270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931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456C-DD9A-9B46-81EE-9EEF52D9BBD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946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271404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88232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88232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body"/>
          </p:nvPr>
        </p:nvSpPr>
        <p:spPr>
          <a:xfrm>
            <a:off x="271404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4" name="PlaceHolder 7"/>
          <p:cNvSpPr>
            <a:spLocks noGrp="1"/>
          </p:cNvSpPr>
          <p:nvPr>
            <p:ph type="body"/>
          </p:nvPr>
        </p:nvSpPr>
        <p:spPr>
          <a:xfrm>
            <a:off x="54576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body"/>
          </p:nvPr>
        </p:nvSpPr>
        <p:spPr>
          <a:xfrm>
            <a:off x="6426720" y="0"/>
            <a:ext cx="5765040" cy="68576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here to add photo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CustomShape 2"/>
          <p:cNvSpPr/>
          <p:nvPr/>
        </p:nvSpPr>
        <p:spPr>
          <a:xfrm rot="10050600">
            <a:off x="-1202040" y="406728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3"/>
          <p:cNvSpPr/>
          <p:nvPr/>
        </p:nvSpPr>
        <p:spPr>
          <a:xfrm rot="10050600">
            <a:off x="6002280" y="293292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" name="Picture 102"/>
          <p:cNvPicPr/>
          <p:nvPr/>
        </p:nvPicPr>
        <p:blipFill>
          <a:blip r:embed="rId14"/>
          <a:srcRect l="520" t="10613" r="82399" b="9166"/>
          <a:stretch/>
        </p:blipFill>
        <p:spPr>
          <a:xfrm>
            <a:off x="313560" y="328680"/>
            <a:ext cx="3468600" cy="3169440"/>
          </a:xfrm>
          <a:prstGeom prst="rect">
            <a:avLst/>
          </a:prstGeom>
          <a:ln>
            <a:noFill/>
          </a:ln>
        </p:spPr>
      </p:pic>
      <p:pic>
        <p:nvPicPr>
          <p:cNvPr id="50" name="Picture 103"/>
          <p:cNvPicPr/>
          <p:nvPr/>
        </p:nvPicPr>
        <p:blipFill>
          <a:blip r:embed="rId15"/>
          <a:srcRect t="28819"/>
          <a:stretch/>
        </p:blipFill>
        <p:spPr>
          <a:xfrm>
            <a:off x="6872760" y="0"/>
            <a:ext cx="4972680" cy="914040"/>
          </a:xfrm>
          <a:prstGeom prst="rect">
            <a:avLst/>
          </a:prstGeom>
          <a:ln>
            <a:noFill/>
          </a:ln>
        </p:spPr>
      </p:pic>
      <p:sp>
        <p:nvSpPr>
          <p:cNvPr id="51" name="CustomShape 4"/>
          <p:cNvSpPr/>
          <p:nvPr/>
        </p:nvSpPr>
        <p:spPr>
          <a:xfrm>
            <a:off x="0" y="4110840"/>
            <a:ext cx="4046400" cy="8280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5"/>
          <p:cNvSpPr/>
          <p:nvPr/>
        </p:nvSpPr>
        <p:spPr>
          <a:xfrm>
            <a:off x="15840" y="5120640"/>
            <a:ext cx="4811040" cy="7416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249120" y="5131440"/>
            <a:ext cx="4577760" cy="730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Sub-Heading</a:t>
            </a:r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288720" y="4112640"/>
            <a:ext cx="3695400" cy="837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6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HEADING</a:t>
            </a:r>
            <a:endParaRPr lang="en-US" sz="6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CustomShape 8"/>
          <p:cNvSpPr/>
          <p:nvPr/>
        </p:nvSpPr>
        <p:spPr>
          <a:xfrm>
            <a:off x="8043480" y="5734800"/>
            <a:ext cx="4147920" cy="76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9"/>
          <p:cNvSpPr/>
          <p:nvPr/>
        </p:nvSpPr>
        <p:spPr>
          <a:xfrm>
            <a:off x="9694800" y="5892840"/>
            <a:ext cx="2319480" cy="44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S PGothic"/>
              </a:rPr>
              <a:t> This programme has been funded with support from the European Commission </a:t>
            </a:r>
            <a:endParaRPr lang="fr-FR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Picture 8"/>
          <p:cNvPicPr/>
          <p:nvPr/>
        </p:nvPicPr>
        <p:blipFill>
          <a:blip r:embed="rId16"/>
          <a:stretch/>
        </p:blipFill>
        <p:spPr>
          <a:xfrm>
            <a:off x="8040960" y="5892840"/>
            <a:ext cx="1625400" cy="461520"/>
          </a:xfrm>
          <a:prstGeom prst="rect">
            <a:avLst/>
          </a:prstGeom>
          <a:ln>
            <a:noFill/>
          </a:ln>
        </p:spPr>
      </p:pic>
      <p:sp>
        <p:nvSpPr>
          <p:cNvPr id="58" name="PlaceHolder 10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format of the title text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chemeClr val="bg1"/>
                </a:solidFill>
                <a:latin typeface="Helvetica" pitchFamily="2" charset="0"/>
              </a:rPr>
              <a:t>###text###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chemeClr val="bg1"/>
                </a:solidFill>
                <a:latin typeface="Helvetica" pitchFamily="2" charset="0"/>
              </a:rPr>
              <a:t>###textSub###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TextShape 1"/>
          <p:cNvSpPr txBox="1"/>
          <p:nvPr/>
        </p:nvSpPr>
        <p:spPr>
          <a:xfrm>
            <a:off x="39643" y="2462595"/>
            <a:ext cx="2864622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Analysing </a:t>
            </a: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</a:t>
            </a:r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context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61" name="TextShape 2"/>
          <p:cNvSpPr txBox="1"/>
          <p:nvPr/>
        </p:nvSpPr>
        <p:spPr>
          <a:xfrm>
            <a:off x="128922" y="3438698"/>
            <a:ext cx="2810431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Who are the targets?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How can my strengths contribute to my image?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Which communication tools best promote my activity to my targets?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What are my constraints? </a:t>
            </a:r>
          </a:p>
        </p:txBody>
      </p:sp>
      <p:sp>
        <p:nvSpPr>
          <p:cNvPr id="1962" name="TextShape 3"/>
          <p:cNvSpPr txBox="1"/>
          <p:nvPr/>
        </p:nvSpPr>
        <p:spPr>
          <a:xfrm>
            <a:off x="3736810" y="2406342"/>
            <a:ext cx="2449800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Projecting </a:t>
            </a: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yourself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63" name="TextShape 4"/>
          <p:cNvSpPr txBox="1"/>
          <p:nvPr/>
        </p:nvSpPr>
        <p:spPr>
          <a:xfrm>
            <a:off x="3363155" y="3439105"/>
            <a:ext cx="2626435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What should be done about the threats?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How can I seize the opportunities?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How can I play on my company's strengths, weaknesses and values?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How can I communicate?</a:t>
            </a:r>
          </a:p>
        </p:txBody>
      </p:sp>
      <p:sp>
        <p:nvSpPr>
          <p:cNvPr id="1964" name="TextShape 5"/>
          <p:cNvSpPr txBox="1"/>
          <p:nvPr/>
        </p:nvSpPr>
        <p:spPr>
          <a:xfrm>
            <a:off x="6238000" y="2385858"/>
            <a:ext cx="2880089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Define </a:t>
            </a:r>
            <a:r>
              <a:rPr lang="en-US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my </a:t>
            </a: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plans</a:t>
            </a:r>
          </a:p>
        </p:txBody>
      </p:sp>
      <p:sp>
        <p:nvSpPr>
          <p:cNvPr id="1965" name="TextShape 6"/>
          <p:cNvSpPr txBox="1"/>
          <p:nvPr/>
        </p:nvSpPr>
        <p:spPr>
          <a:xfrm>
            <a:off x="6413392" y="3437318"/>
            <a:ext cx="2653299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What are my objectives in communicating?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What is my budget?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Which actors can help me?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How can I evaluate my actions? </a:t>
            </a:r>
          </a:p>
        </p:txBody>
      </p:sp>
      <p:sp>
        <p:nvSpPr>
          <p:cNvPr id="1968" name="TextShape 9"/>
          <p:cNvSpPr txBox="1"/>
          <p:nvPr/>
        </p:nvSpPr>
        <p:spPr>
          <a:xfrm>
            <a:off x="0" y="356040"/>
            <a:ext cx="12191760" cy="7963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en-US" sz="36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COMMUNICATION PLAN: THE CHECKLIST</a:t>
            </a: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1651591-5582-0542-AEA5-B049DE051C4C}"/>
              </a:ext>
            </a:extLst>
          </p:cNvPr>
          <p:cNvCxnSpPr>
            <a:cxnSpLocks/>
          </p:cNvCxnSpPr>
          <p:nvPr/>
        </p:nvCxnSpPr>
        <p:spPr>
          <a:xfrm>
            <a:off x="10558126" y="3060758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3020679-789F-754D-82EC-FF27B364F5D2}"/>
              </a:ext>
            </a:extLst>
          </p:cNvPr>
          <p:cNvCxnSpPr>
            <a:cxnSpLocks/>
          </p:cNvCxnSpPr>
          <p:nvPr/>
        </p:nvCxnSpPr>
        <p:spPr>
          <a:xfrm>
            <a:off x="4604443" y="3060758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69E5454C-7D70-104A-824F-518C1CBE09D7}"/>
              </a:ext>
            </a:extLst>
          </p:cNvPr>
          <p:cNvCxnSpPr>
            <a:cxnSpLocks/>
          </p:cNvCxnSpPr>
          <p:nvPr/>
        </p:nvCxnSpPr>
        <p:spPr>
          <a:xfrm>
            <a:off x="1432310" y="3052441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Shape 6">
            <a:extLst>
              <a:ext uri="{FF2B5EF4-FFF2-40B4-BE49-F238E27FC236}">
                <a16:creationId xmlns:a16="http://schemas.microsoft.com/office/drawing/2014/main" id="{157E86DD-4ECA-CC4A-84B8-3881E476491F}"/>
              </a:ext>
            </a:extLst>
          </p:cNvPr>
          <p:cNvSpPr txBox="1"/>
          <p:nvPr/>
        </p:nvSpPr>
        <p:spPr>
          <a:xfrm>
            <a:off x="9371244" y="3509346"/>
            <a:ext cx="2461320" cy="17686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Remaining consistent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Prioritising my 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Moving at my own 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Arbitrate according to my resources</a:t>
            </a:r>
          </a:p>
        </p:txBody>
      </p:sp>
      <p:sp>
        <p:nvSpPr>
          <p:cNvPr id="21" name="TextShape 5">
            <a:extLst>
              <a:ext uri="{FF2B5EF4-FFF2-40B4-BE49-F238E27FC236}">
                <a16:creationId xmlns:a16="http://schemas.microsoft.com/office/drawing/2014/main" id="{52E18C69-8BB8-E14A-8E75-EEA516CA653F}"/>
              </a:ext>
            </a:extLst>
          </p:cNvPr>
          <p:cNvSpPr txBox="1"/>
          <p:nvPr/>
        </p:nvSpPr>
        <p:spPr>
          <a:xfrm>
            <a:off x="9161859" y="2406342"/>
            <a:ext cx="2880089" cy="614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Tips</a:t>
            </a:r>
            <a:endParaRPr lang="en-US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49D2D43-4D0F-5549-902D-1470FBBFBE46}"/>
              </a:ext>
            </a:extLst>
          </p:cNvPr>
          <p:cNvCxnSpPr>
            <a:cxnSpLocks/>
          </p:cNvCxnSpPr>
          <p:nvPr/>
        </p:nvCxnSpPr>
        <p:spPr>
          <a:xfrm>
            <a:off x="7559351" y="3060758"/>
            <a:ext cx="1" cy="376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0FD0503A-E239-D444-9C34-4DB22D364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10" y="998594"/>
            <a:ext cx="12192000" cy="130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23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0" name="Picture Placeholder 13"/>
          <p:cNvPicPr/>
          <p:nvPr/>
        </p:nvPicPr>
        <p:blipFill>
          <a:blip r:embed="rId2"/>
          <a:srcRect l="28482" r="28482"/>
          <a:stretch/>
        </p:blipFill>
        <p:spPr>
          <a:xfrm>
            <a:off x="7354389" y="0"/>
            <a:ext cx="4837011" cy="6858000"/>
          </a:xfrm>
          <a:prstGeom prst="rect">
            <a:avLst/>
          </a:prstGeom>
          <a:ln>
            <a:noFill/>
          </a:ln>
        </p:spPr>
      </p:pic>
      <p:sp>
        <p:nvSpPr>
          <p:cNvPr id="5" name="TextShape 2">
            <a:extLst>
              <a:ext uri="{FF2B5EF4-FFF2-40B4-BE49-F238E27FC236}">
                <a16:creationId xmlns:a16="http://schemas.microsoft.com/office/drawing/2014/main" id="{76EC3DC5-D4D5-F44E-8F8C-01B4D0C10816}"/>
              </a:ext>
            </a:extLst>
          </p:cNvPr>
          <p:cNvSpPr txBox="1"/>
          <p:nvPr/>
        </p:nvSpPr>
        <p:spPr>
          <a:xfrm>
            <a:off x="847248" y="1644735"/>
            <a:ext cx="5988114" cy="590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Juan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founder of the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Bionuestro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food truck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He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has to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present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his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entrepreneurial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career in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front of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class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of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young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high school students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en-US" sz="1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82F42E-2E0D-3141-9A7C-BCB51F782ACE}"/>
              </a:ext>
            </a:extLst>
          </p:cNvPr>
          <p:cNvSpPr/>
          <p:nvPr/>
        </p:nvSpPr>
        <p:spPr>
          <a:xfrm>
            <a:off x="903854" y="2557937"/>
            <a:ext cx="5723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"I used to tick all the boxes of the impossible, yet today I am the founder of the </a:t>
            </a:r>
            <a:r>
              <a:rPr lang="fr-FR" dirty="0" err="1"/>
              <a:t>Bionuestro </a:t>
            </a:r>
            <a:r>
              <a:rPr lang="fr-FR" dirty="0"/>
              <a:t>food truck</a:t>
            </a:r>
            <a:r>
              <a:rPr lang="fr-FR" dirty="0"/>
              <a:t>.</a:t>
            </a:r>
          </a:p>
          <a:p>
            <a:pPr algn="just"/>
            <a:r>
              <a:rPr lang="fr-FR" dirty="0"/>
              <a:t>I arrived here xx years ago. I learned the language xxx.... I learned to cook by watching my mother. So it was when I discovered the </a:t>
            </a:r>
            <a:r>
              <a:rPr lang="fr-FR" dirty="0" err="1"/>
              <a:t>locavorous </a:t>
            </a:r>
            <a:r>
              <a:rPr lang="fr-FR" dirty="0"/>
              <a:t>products that </a:t>
            </a:r>
            <a:r>
              <a:rPr lang="fr-FR" dirty="0"/>
              <a:t>I had the idea of sharing my culture. In my </a:t>
            </a:r>
            <a:r>
              <a:rPr lang="fr-FR" dirty="0" err="1"/>
              <a:t>foodtruck </a:t>
            </a:r>
            <a:r>
              <a:rPr lang="fr-FR" dirty="0"/>
              <a:t>I share my culture every day. I don't have a diploma, I have travelled to several countries and I have not had a home. Creating an activity was unimaginable to me, but thanks to XXX I found a new reason to wake up in the morning...".</a:t>
            </a:r>
            <a:endParaRPr lang="fr-FR" b="0" i="0" dirty="0">
              <a:effectLst/>
            </a:endParaRPr>
          </a:p>
        </p:txBody>
      </p:sp>
      <p:sp>
        <p:nvSpPr>
          <p:cNvPr id="7" name="TextShape 9">
            <a:extLst>
              <a:ext uri="{FF2B5EF4-FFF2-40B4-BE49-F238E27FC236}">
                <a16:creationId xmlns:a16="http://schemas.microsoft.com/office/drawing/2014/main" id="{382EE306-2628-F541-850F-D180EB67F04A}"/>
              </a:ext>
            </a:extLst>
          </p:cNvPr>
          <p:cNvSpPr txBox="1"/>
          <p:nvPr/>
        </p:nvSpPr>
        <p:spPr>
          <a:xfrm>
            <a:off x="480969" y="478091"/>
            <a:ext cx="6720672" cy="84384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4000" b="0" strike="noStrike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STORYTELLING </a:t>
            </a:r>
            <a:r>
              <a:rPr lang="en-US" sz="4000" b="0" strike="noStrike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.... </a:t>
            </a:r>
            <a:r>
              <a:rPr lang="en-US" sz="4000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EXAMPLE 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569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3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95082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9 TIPS TO </a:t>
            </a:r>
            <a:r>
              <a:rPr lang="fr-FR" sz="3200" b="1"/>
              <a:t>STAY INSPIRED </a:t>
            </a:r>
            <a:endParaRPr lang="fr-FR" sz="3200" b="1" dirty="0"/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Setting goals 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Making projects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Identifying Inspiring Entrepreneurs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Discussing with peers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Tracking progress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Taking breaks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Talking about your successes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Having a hobby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Staying on standby</a:t>
            </a:r>
          </a:p>
        </p:txBody>
      </p:sp>
    </p:spTree>
    <p:extLst>
      <p:ext uri="{BB962C8B-B14F-4D97-AF65-F5344CB8AC3E}">
        <p14:creationId xmlns:p14="http://schemas.microsoft.com/office/powerpoint/2010/main" val="32968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93AB57D-7A23-4642-96E9-5A1E997CD476}"/>
              </a:ext>
            </a:extLst>
          </p:cNvPr>
          <p:cNvCxnSpPr>
            <a:cxnSpLocks/>
          </p:cNvCxnSpPr>
          <p:nvPr/>
        </p:nvCxnSpPr>
        <p:spPr>
          <a:xfrm>
            <a:off x="9969604" y="2071800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27" name="TextShape 1"/>
          <p:cNvSpPr txBox="1"/>
          <p:nvPr/>
        </p:nvSpPr>
        <p:spPr>
          <a:xfrm>
            <a:off x="643320" y="731880"/>
            <a:ext cx="382068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28" name="TextShape 2"/>
          <p:cNvSpPr txBox="1"/>
          <p:nvPr/>
        </p:nvSpPr>
        <p:spPr>
          <a:xfrm>
            <a:off x="829653" y="2243486"/>
            <a:ext cx="3302075" cy="12927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fr-FR" sz="1600" dirty="0"/>
              <a:t>The communication plan is the framework that will evolve along with your project. You need it for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Spreading your messages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Being credible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Creating links</a:t>
            </a:r>
          </a:p>
          <a:p>
            <a:r>
              <a:rPr lang="fr-FR" sz="1600" dirty="0"/>
              <a:t>This is the second stage of your strategy . </a:t>
            </a:r>
          </a:p>
        </p:txBody>
      </p:sp>
      <p:sp>
        <p:nvSpPr>
          <p:cNvPr id="2029" name="TextShape 3"/>
          <p:cNvSpPr txBox="1"/>
          <p:nvPr/>
        </p:nvSpPr>
        <p:spPr>
          <a:xfrm>
            <a:off x="4975200" y="779040"/>
            <a:ext cx="1176480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en-U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1</a:t>
            </a:r>
          </a:p>
        </p:txBody>
      </p:sp>
      <p:sp>
        <p:nvSpPr>
          <p:cNvPr id="2030" name="TextShape 4"/>
          <p:cNvSpPr txBox="1"/>
          <p:nvPr/>
        </p:nvSpPr>
        <p:spPr>
          <a:xfrm>
            <a:off x="6312958" y="886173"/>
            <a:ext cx="5801282" cy="107849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en-US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OBJECTIVES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Example 1: </a:t>
            </a:r>
            <a:r>
              <a:rPr lang="fr-FR" sz="1500" dirty="0"/>
              <a:t>Opening my structure 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Example 2: Getting to </a:t>
            </a:r>
            <a:r>
              <a:rPr lang="fr-FR" sz="1500" dirty="0"/>
              <a:t>know me</a:t>
            </a:r>
          </a:p>
        </p:txBody>
      </p:sp>
      <p:sp>
        <p:nvSpPr>
          <p:cNvPr id="2031" name="TextShape 5"/>
          <p:cNvSpPr txBox="1"/>
          <p:nvPr/>
        </p:nvSpPr>
        <p:spPr>
          <a:xfrm>
            <a:off x="4998960" y="2392920"/>
            <a:ext cx="1176480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32" name="TextShape 6"/>
          <p:cNvSpPr txBox="1"/>
          <p:nvPr/>
        </p:nvSpPr>
        <p:spPr>
          <a:xfrm>
            <a:off x="6312958" y="2465690"/>
            <a:ext cx="5897041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fr-FR" sz="2000" b="1" dirty="0"/>
              <a:t>TARGETS </a:t>
            </a:r>
            <a:endParaRPr lang="fr-FR" sz="2400" b="1" dirty="0"/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Example 1: </a:t>
            </a:r>
            <a:r>
              <a:rPr lang="fr-FR" sz="1500" dirty="0"/>
              <a:t>50 local customers for the opening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Example 2: </a:t>
            </a:r>
            <a:r>
              <a:rPr lang="fr-FR" sz="1500" dirty="0"/>
              <a:t>With two companies within 2 months </a:t>
            </a:r>
          </a:p>
          <a:p>
            <a:pPr lvl="0"/>
            <a:endParaRPr lang="fr-FR" sz="1600" dirty="0"/>
          </a:p>
        </p:txBody>
      </p:sp>
      <p:sp>
        <p:nvSpPr>
          <p:cNvPr id="2033" name="TextShape 7"/>
          <p:cNvSpPr txBox="1"/>
          <p:nvPr/>
        </p:nvSpPr>
        <p:spPr>
          <a:xfrm>
            <a:off x="4968720" y="4040280"/>
            <a:ext cx="1176480" cy="12927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</a:t>
            </a: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34" name="TextShape 8"/>
          <p:cNvSpPr txBox="1"/>
          <p:nvPr/>
        </p:nvSpPr>
        <p:spPr>
          <a:xfrm>
            <a:off x="6312962" y="4040280"/>
            <a:ext cx="5897037" cy="1141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en-US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ACTIONS</a:t>
            </a:r>
          </a:p>
          <a:p>
            <a:pPr lvl="0"/>
            <a:r>
              <a:rPr lang="fr-FR" sz="1500" dirty="0">
                <a:solidFill>
                  <a:srgbClr val="0070C0"/>
                </a:solidFill>
              </a:rPr>
              <a:t>Example 1: </a:t>
            </a:r>
            <a:r>
              <a:rPr lang="fr-FR" sz="1500" dirty="0"/>
              <a:t>Creating a Facebook page</a:t>
            </a:r>
          </a:p>
          <a:p>
            <a:pPr lvl="0"/>
            <a:r>
              <a:rPr lang="fr-FR" sz="1500" i="1" dirty="0">
                <a:solidFill>
                  <a:srgbClr val="0070C0"/>
                </a:solidFill>
              </a:rPr>
              <a:t>Example 2: </a:t>
            </a:r>
            <a:r>
              <a:rPr lang="fr-FR" sz="1500" dirty="0"/>
              <a:t>Creating an event</a:t>
            </a:r>
          </a:p>
        </p:txBody>
      </p:sp>
      <p:sp>
        <p:nvSpPr>
          <p:cNvPr id="10" name="TextShape 9">
            <a:extLst>
              <a:ext uri="{FF2B5EF4-FFF2-40B4-BE49-F238E27FC236}">
                <a16:creationId xmlns:a16="http://schemas.microsoft.com/office/drawing/2014/main" id="{9BA4F696-7D13-B247-9F34-713F3DA727B8}"/>
              </a:ext>
            </a:extLst>
          </p:cNvPr>
          <p:cNvSpPr txBox="1"/>
          <p:nvPr/>
        </p:nvSpPr>
        <p:spPr>
          <a:xfrm>
            <a:off x="237313" y="433980"/>
            <a:ext cx="4433013" cy="12927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spcBef>
                <a:spcPts val="1001"/>
              </a:spcBef>
            </a:pPr>
            <a:r>
              <a:rPr lang="en-US" sz="36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COMMUNICATION PLAN </a:t>
            </a:r>
            <a:r>
              <a:rPr lang="en-US" sz="3600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....</a:t>
            </a:r>
            <a:endParaRPr lang="en-US" sz="3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FAFF883-8517-F443-8701-FCB70CF6FED7}"/>
              </a:ext>
            </a:extLst>
          </p:cNvPr>
          <p:cNvCxnSpPr>
            <a:cxnSpLocks/>
          </p:cNvCxnSpPr>
          <p:nvPr/>
        </p:nvCxnSpPr>
        <p:spPr>
          <a:xfrm>
            <a:off x="9982511" y="5333040"/>
            <a:ext cx="0" cy="432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E994719-A0CD-794B-8C4E-B4E3F0449D07}"/>
              </a:ext>
            </a:extLst>
          </p:cNvPr>
          <p:cNvCxnSpPr>
            <a:cxnSpLocks/>
          </p:cNvCxnSpPr>
          <p:nvPr/>
        </p:nvCxnSpPr>
        <p:spPr>
          <a:xfrm>
            <a:off x="9976058" y="3673753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3DE7451-2AD2-BB49-885D-C483D5A23098}"/>
              </a:ext>
            </a:extLst>
          </p:cNvPr>
          <p:cNvCxnSpPr>
            <a:cxnSpLocks/>
          </p:cNvCxnSpPr>
          <p:nvPr/>
        </p:nvCxnSpPr>
        <p:spPr>
          <a:xfrm>
            <a:off x="7048811" y="5333040"/>
            <a:ext cx="0" cy="432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921840D-97D8-814F-9D39-AE4699EFBD43}"/>
              </a:ext>
            </a:extLst>
          </p:cNvPr>
          <p:cNvCxnSpPr>
            <a:cxnSpLocks/>
          </p:cNvCxnSpPr>
          <p:nvPr/>
        </p:nvCxnSpPr>
        <p:spPr>
          <a:xfrm>
            <a:off x="7042669" y="3696907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8797C8E-F099-E542-A852-85F51B93A79B}"/>
              </a:ext>
            </a:extLst>
          </p:cNvPr>
          <p:cNvCxnSpPr>
            <a:cxnSpLocks/>
          </p:cNvCxnSpPr>
          <p:nvPr/>
        </p:nvCxnSpPr>
        <p:spPr>
          <a:xfrm>
            <a:off x="7042669" y="2071800"/>
            <a:ext cx="0" cy="34337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TextShape 8">
            <a:extLst>
              <a:ext uri="{FF2B5EF4-FFF2-40B4-BE49-F238E27FC236}">
                <a16:creationId xmlns:a16="http://schemas.microsoft.com/office/drawing/2014/main" id="{28D34986-F3EA-7747-8BF3-693B97930818}"/>
              </a:ext>
            </a:extLst>
          </p:cNvPr>
          <p:cNvSpPr txBox="1"/>
          <p:nvPr/>
        </p:nvSpPr>
        <p:spPr>
          <a:xfrm>
            <a:off x="5886449" y="5821919"/>
            <a:ext cx="5897041" cy="86424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en-US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COMMUNICATION PLAN</a:t>
            </a:r>
          </a:p>
          <a:p>
            <a:pPr algn="ctr"/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(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Download the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checklist and the communication plan to be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completed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)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559F8BB-D852-CE4A-AE9D-67CB94CBE41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08510" y="5147543"/>
            <a:ext cx="817402" cy="749800"/>
          </a:xfrm>
          <a:prstGeom prst="rect">
            <a:avLst/>
          </a:prstGeom>
          <a:ln>
            <a:noFill/>
          </a:ln>
        </p:spPr>
      </p:pic>
      <p:sp>
        <p:nvSpPr>
          <p:cNvPr id="19" name="CustomShape 6">
            <a:extLst>
              <a:ext uri="{FF2B5EF4-FFF2-40B4-BE49-F238E27FC236}">
                <a16:creationId xmlns:a16="http://schemas.microsoft.com/office/drawing/2014/main" id="{9E584056-C9B6-554F-BA3A-4EB5D62B5687}"/>
              </a:ext>
            </a:extLst>
          </p:cNvPr>
          <p:cNvSpPr/>
          <p:nvPr/>
        </p:nvSpPr>
        <p:spPr>
          <a:xfrm>
            <a:off x="1454734" y="5401353"/>
            <a:ext cx="3215591" cy="646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200" spc="-1" dirty="0">
                <a:solidFill>
                  <a:srgbClr val="000000"/>
                </a:solidFill>
                <a:latin typeface="Arial"/>
                <a:ea typeface="DejaVu Sans"/>
              </a:rPr>
              <a:t>10 ideas to promote your </a:t>
            </a:r>
            <a:r>
              <a:rPr lang="fr-FR" sz="1200" spc="-1" dirty="0" err="1">
                <a:solidFill>
                  <a:srgbClr val="000000"/>
                </a:solidFill>
                <a:latin typeface="Arial"/>
                <a:ea typeface="DejaVu Sans"/>
              </a:rPr>
              <a:t>food </a:t>
            </a:r>
            <a:r>
              <a:rPr lang="fr-FR" sz="1200" spc="-1" dirty="0">
                <a:solidFill>
                  <a:srgbClr val="000000"/>
                </a:solidFill>
                <a:latin typeface="Arial"/>
                <a:ea typeface="DejaVu Sans"/>
              </a:rPr>
              <a:t>business</a:t>
            </a:r>
            <a:endParaRPr lang="fr-FR" sz="1200" b="0" strike="noStrike" spc="-1" dirty="0">
              <a:latin typeface="Arial"/>
            </a:endParaRPr>
          </a:p>
        </p:txBody>
      </p:sp>
      <p:pic>
        <p:nvPicPr>
          <p:cNvPr id="25" name="Picture Placeholder 11">
            <a:extLst>
              <a:ext uri="{FF2B5EF4-FFF2-40B4-BE49-F238E27FC236}">
                <a16:creationId xmlns:a16="http://schemas.microsoft.com/office/drawing/2014/main" id="{2FDD8362-43F9-3B42-B3D8-B3AB64CF5F81}"/>
              </a:ext>
            </a:extLst>
          </p:cNvPr>
          <p:cNvPicPr/>
          <p:nvPr/>
        </p:nvPicPr>
        <p:blipFill>
          <a:blip r:embed="rId4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27" name="TextShape 2">
            <a:extLst>
              <a:ext uri="{FF2B5EF4-FFF2-40B4-BE49-F238E27FC236}">
                <a16:creationId xmlns:a16="http://schemas.microsoft.com/office/drawing/2014/main" id="{A186E822-1AB2-B649-91C1-C65CEF5473C7}"/>
              </a:ext>
            </a:extLst>
          </p:cNvPr>
          <p:cNvSpPr txBox="1"/>
          <p:nvPr/>
        </p:nvSpPr>
        <p:spPr>
          <a:xfrm>
            <a:off x="1066679" y="1084218"/>
            <a:ext cx="10058401" cy="4950823"/>
          </a:xfrm>
          <a:prstGeom prst="rect">
            <a:avLst/>
          </a:prstGeom>
          <a:solidFill>
            <a:srgbClr val="FFFFFF">
              <a:alpha val="51000"/>
            </a:srgbClr>
          </a:solidFill>
          <a:ln>
            <a:noFill/>
          </a:ln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fr-FR" sz="2800" b="1" dirty="0"/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4000" b="1" dirty="0"/>
              <a:t>10 IDEAS TO PROMOTE YOUR FOOD BUSINESS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Get listed on online food platforms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Create a Facebook page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Share your achievements on Instagram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Get listed in directories and guides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Make a virtual showcase via Google </a:t>
            </a:r>
            <a:r>
              <a:rPr lang="fr-FR" sz="2900" dirty="0" err="1"/>
              <a:t>My </a:t>
            </a:r>
            <a:r>
              <a:rPr lang="fr-FR" sz="2900" dirty="0"/>
              <a:t>Business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Make a Google site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Establishing partnerships at local level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Create a blog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Approach companies</a:t>
            </a:r>
          </a:p>
          <a:p>
            <a:pPr marL="514350" indent="-514350">
              <a:spcBef>
                <a:spcPts val="1001"/>
              </a:spcBef>
              <a:buFont typeface="+mj-lt"/>
              <a:buAutoNum type="arabicPeriod"/>
            </a:pPr>
            <a:r>
              <a:rPr lang="fr-FR" sz="2900" dirty="0"/>
              <a:t>Set up a loyalty programme </a:t>
            </a:r>
            <a:endParaRPr lang="fr-FR" sz="2800" b="1" dirty="0"/>
          </a:p>
          <a:p>
            <a:pPr marL="514350" indent="-514350">
              <a:lnSpc>
                <a:spcPct val="100000"/>
              </a:lnSpc>
              <a:spcBef>
                <a:spcPts val="1001"/>
              </a:spcBef>
              <a:buFont typeface="+mj-lt"/>
              <a:buAutoNum type="arabicPeriod"/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01346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5 IDEAS FOR EVENTS TO LAUNCH YOUR ACTIVITY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Organise culinary demonstrations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Make a video to share on social networks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Create culinary animations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Propose a thematic tasting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Offer a </a:t>
            </a:r>
            <a:r>
              <a:rPr lang="fr-FR" sz="2000" dirty="0" err="1"/>
              <a:t>foodtrip </a:t>
            </a:r>
            <a:r>
              <a:rPr lang="fr-FR" sz="2000" dirty="0"/>
              <a:t>or </a:t>
            </a:r>
            <a:r>
              <a:rPr lang="fr-FR" sz="2000" dirty="0" err="1"/>
              <a:t>foodtour </a:t>
            </a:r>
            <a:r>
              <a:rPr lang="fr-FR" sz="2000" dirty="0" err="1"/>
              <a:t/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54648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3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95082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5 IDEAS TO PUT IN MOUTH ON SOCIAL NETWORKS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Share your photos on Instagram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Make surveys of your recipes on Facebook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Sharing stories and reality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Create videos to show your achievements</a:t>
            </a:r>
          </a:p>
          <a:p>
            <a:pPr marL="342900" indent="-342900" fontAlgn="base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Showcasing your products, your materials, your dishes</a:t>
            </a:r>
          </a:p>
        </p:txBody>
      </p:sp>
    </p:spTree>
    <p:extLst>
      <p:ext uri="{BB962C8B-B14F-4D97-AF65-F5344CB8AC3E}">
        <p14:creationId xmlns:p14="http://schemas.microsoft.com/office/powerpoint/2010/main" val="329077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1000"/>
          </a:blip>
          <a:srcRect t="25323" b="58478"/>
          <a:stretch>
            <a:fillRect/>
          </a:stretch>
        </p:blipFill>
        <p:spPr>
          <a:xfrm>
            <a:off x="1524001" y="521719"/>
            <a:ext cx="9242605" cy="177962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633951" y="-27454"/>
            <a:ext cx="44648" cy="6912165"/>
            <a:chOff x="0" y="0"/>
            <a:chExt cx="63500" cy="9830634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63500" cy="9830634"/>
            </a:xfrm>
            <a:prstGeom prst="rect">
              <a:avLst/>
            </a:prstGeom>
            <a:solidFill>
              <a:srgbClr val="FFFFFF">
                <a:alpha val="17647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21314" y="3995455"/>
            <a:ext cx="9755970" cy="61796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249006" y="3467917"/>
            <a:ext cx="1115575" cy="1115575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874659" y="3467715"/>
            <a:ext cx="1115575" cy="1115575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544995" y="3467512"/>
            <a:ext cx="1115575" cy="1115575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7213890" y="3467310"/>
            <a:ext cx="1115575" cy="1115575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8839543" y="3467106"/>
            <a:ext cx="1115575" cy="1115575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040304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80301" y="3881353"/>
            <a:ext cx="656188" cy="28708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080345" y="3768391"/>
            <a:ext cx="637032" cy="42354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801939" y="3770208"/>
            <a:ext cx="610780" cy="51229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483699" y="3920866"/>
            <a:ext cx="681936" cy="27277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073040" y="3857856"/>
            <a:ext cx="668151" cy="334075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2125048" y="4824312"/>
            <a:ext cx="1366693" cy="91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Good product, but very intrusive logos are present.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781173" y="4824313"/>
            <a:ext cx="1297225" cy="679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Good interface, easy to use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458716" y="4824109"/>
            <a:ext cx="1297225" cy="91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Complex use for beginners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123489" y="4824109"/>
            <a:ext cx="1297225" cy="679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Serious product. Offers assistance.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744819" y="4823906"/>
            <a:ext cx="1297225" cy="91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9"/>
              </a:lnSpc>
            </a:pPr>
            <a:r>
              <a:rPr lang="en-US" sz="1320" spc="79">
                <a:solidFill>
                  <a:srgbClr val="040304"/>
                </a:solidFill>
                <a:latin typeface="Nunito Light"/>
              </a:rPr>
              <a:t>The only publisher that displays banner ads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36444" y="1123805"/>
            <a:ext cx="7804747" cy="645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58"/>
              </a:lnSpc>
            </a:pPr>
            <a:r>
              <a:rPr lang="en-US" sz="4860">
                <a:solidFill>
                  <a:srgbClr val="FFFEFE"/>
                </a:solidFill>
                <a:latin typeface="Droid Serif Bold"/>
              </a:rPr>
              <a:t>Site editors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49006" y="2975047"/>
            <a:ext cx="1017884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WIX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781173" y="2975047"/>
            <a:ext cx="1203740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SITE GOOGLE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630460" y="2975047"/>
            <a:ext cx="1125482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WORDPRESS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94059" y="2974642"/>
            <a:ext cx="771575" cy="211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5"/>
              </a:lnSpc>
            </a:pPr>
            <a:r>
              <a:rPr lang="en-US" sz="1132" spc="146">
                <a:solidFill>
                  <a:srgbClr val="040304"/>
                </a:solidFill>
                <a:latin typeface="Nunito Light"/>
              </a:rPr>
              <a:t>JIMDO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772186" y="2974439"/>
            <a:ext cx="1269858" cy="221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2"/>
              </a:lnSpc>
            </a:pPr>
            <a:r>
              <a:rPr lang="en-US" sz="1136" spc="147">
                <a:solidFill>
                  <a:srgbClr val="040304"/>
                </a:solidFill>
                <a:latin typeface="Nunito Light"/>
              </a:rPr>
              <a:t>MY E-SITE</a:t>
            </a:r>
          </a:p>
        </p:txBody>
      </p:sp>
    </p:spTree>
    <p:extLst>
      <p:ext uri="{BB962C8B-B14F-4D97-AF65-F5344CB8AC3E}">
        <p14:creationId xmlns:p14="http://schemas.microsoft.com/office/powerpoint/2010/main" val="46848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TextShape 1"/>
          <p:cNvSpPr txBox="1"/>
          <p:nvPr/>
        </p:nvSpPr>
        <p:spPr>
          <a:xfrm>
            <a:off x="5208480" y="427680"/>
            <a:ext cx="625320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86" name="TextShape 2"/>
          <p:cNvSpPr txBox="1"/>
          <p:nvPr/>
        </p:nvSpPr>
        <p:spPr>
          <a:xfrm>
            <a:off x="5572830" y="1623913"/>
            <a:ext cx="5524499" cy="250022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b="0" strike="noStrike" spc="-1" dirty="0">
                <a:solidFill>
                  <a:schemeClr val="accent5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PRINT FOOD OR FOOD PERSONALISATION</a:t>
            </a:r>
          </a:p>
          <a:p>
            <a:pPr algn="just"/>
            <a:endParaRPr lang="en-US" spc="-1" dirty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just">
              <a:lnSpc>
                <a:spcPct val="150000"/>
              </a:lnSpc>
            </a:pPr>
            <a:r>
              <a:rPr lang="fr-FR" sz="1600" dirty="0"/>
              <a:t>It is the transfer of printing solutions applied to the feed. Screen printing, inkjet printing, transfer, hot stamping, laser engraving... Printing techniques are at the service of food products.</a:t>
            </a:r>
          </a:p>
          <a:p>
            <a:pPr algn="just">
              <a:lnSpc>
                <a:spcPct val="150000"/>
              </a:lnSpc>
            </a:pPr>
            <a:r>
              <a:rPr lang="fr-FR" sz="1600" dirty="0"/>
              <a:t>Used in pastry and chocolate making, </a:t>
            </a:r>
            <a:r>
              <a:rPr lang="fr-FR" sz="1600" dirty="0" err="1"/>
              <a:t>print </a:t>
            </a:r>
            <a:r>
              <a:rPr lang="fr-FR" sz="1600" dirty="0"/>
              <a:t>food is widespread. These sectors have a strong marketing dimension. This technique makes it possible to extend the brand image, the signature right up to the plate.</a:t>
            </a:r>
          </a:p>
          <a:p>
            <a:endParaRPr lang="fr-FR" sz="1600" dirty="0"/>
          </a:p>
          <a:p>
            <a:endParaRPr lang="fr-FR" sz="1600" dirty="0"/>
          </a:p>
          <a:p>
            <a:endParaRPr lang="fr-FR" sz="1600" dirty="0"/>
          </a:p>
        </p:txBody>
      </p:sp>
      <p:pic>
        <p:nvPicPr>
          <p:cNvPr id="1987" name="Picture Placeholder 13"/>
          <p:cNvPicPr/>
          <p:nvPr/>
        </p:nvPicPr>
        <p:blipFill>
          <a:blip r:embed="rId3"/>
          <a:srcRect l="28482" r="28482"/>
          <a:stretch/>
        </p:blipFill>
        <p:spPr>
          <a:xfrm>
            <a:off x="0" y="0"/>
            <a:ext cx="4424040" cy="6857640"/>
          </a:xfrm>
          <a:prstGeom prst="rect">
            <a:avLst/>
          </a:prstGeom>
          <a:ln>
            <a:noFill/>
          </a:ln>
        </p:spPr>
      </p:pic>
      <p:sp>
        <p:nvSpPr>
          <p:cNvPr id="5" name="TextShape 9">
            <a:extLst>
              <a:ext uri="{FF2B5EF4-FFF2-40B4-BE49-F238E27FC236}">
                <a16:creationId xmlns:a16="http://schemas.microsoft.com/office/drawing/2014/main" id="{E1901CAF-FA1D-A945-9ED8-1DAB4AE14BC4}"/>
              </a:ext>
            </a:extLst>
          </p:cNvPr>
          <p:cNvSpPr txBox="1"/>
          <p:nvPr/>
        </p:nvSpPr>
        <p:spPr>
          <a:xfrm>
            <a:off x="4842097" y="427680"/>
            <a:ext cx="6998926" cy="8396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40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FOCUS.... </a:t>
            </a:r>
            <a:r>
              <a:rPr lang="en-US" sz="4000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PRINT FOOD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080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TextShape 1"/>
          <p:cNvSpPr txBox="1"/>
          <p:nvPr/>
        </p:nvSpPr>
        <p:spPr>
          <a:xfrm>
            <a:off x="5208480" y="427680"/>
            <a:ext cx="625320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86" name="TextShape 2"/>
          <p:cNvSpPr txBox="1"/>
          <p:nvPr/>
        </p:nvSpPr>
        <p:spPr>
          <a:xfrm>
            <a:off x="4933602" y="1509613"/>
            <a:ext cx="6802954" cy="145224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spc="-1" dirty="0">
                <a:solidFill>
                  <a:schemeClr val="accent5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CRISIS COMMUNICATION</a:t>
            </a:r>
            <a:endParaRPr lang="en-US" sz="2400" b="0" strike="noStrike" spc="-1" dirty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endParaRPr lang="en-US" spc="-1" dirty="0">
              <a:solidFill>
                <a:schemeClr val="accent5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/>
            <a:r>
              <a:rPr lang="fr-FR" dirty="0"/>
              <a:t>You need to manage your photos and opinions posted on social networks. Get trained on the subject as soon as possible. </a:t>
            </a:r>
            <a:endParaRPr lang="fr-FR" sz="1600" dirty="0"/>
          </a:p>
          <a:p>
            <a:pPr algn="ctr"/>
            <a:endParaRPr lang="fr-FR" sz="1600" dirty="0"/>
          </a:p>
        </p:txBody>
      </p:sp>
      <p:pic>
        <p:nvPicPr>
          <p:cNvPr id="1987" name="Picture Placeholder 13"/>
          <p:cNvPicPr/>
          <p:nvPr/>
        </p:nvPicPr>
        <p:blipFill>
          <a:blip r:embed="rId2"/>
          <a:srcRect l="28482" r="28482"/>
          <a:stretch/>
        </p:blipFill>
        <p:spPr>
          <a:xfrm>
            <a:off x="0" y="0"/>
            <a:ext cx="4424040" cy="6857640"/>
          </a:xfrm>
          <a:prstGeom prst="rect">
            <a:avLst/>
          </a:prstGeom>
          <a:ln>
            <a:noFill/>
          </a:ln>
        </p:spPr>
      </p:pic>
      <p:sp>
        <p:nvSpPr>
          <p:cNvPr id="5" name="TextShape 9">
            <a:extLst>
              <a:ext uri="{FF2B5EF4-FFF2-40B4-BE49-F238E27FC236}">
                <a16:creationId xmlns:a16="http://schemas.microsoft.com/office/drawing/2014/main" id="{E1901CAF-FA1D-A945-9ED8-1DAB4AE14BC4}"/>
              </a:ext>
            </a:extLst>
          </p:cNvPr>
          <p:cNvSpPr txBox="1"/>
          <p:nvPr/>
        </p:nvSpPr>
        <p:spPr>
          <a:xfrm>
            <a:off x="4660127" y="356329"/>
            <a:ext cx="7349903" cy="8396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4000" b="0" strike="noStrike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PREVENTING AND MANAGING A CRISIS.... </a:t>
            </a:r>
            <a:endParaRPr lang="en-US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4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TextShape 2">
            <a:extLst>
              <a:ext uri="{FF2B5EF4-FFF2-40B4-BE49-F238E27FC236}">
                <a16:creationId xmlns:a16="http://schemas.microsoft.com/office/drawing/2014/main" id="{0FB4C329-CAB3-CC4B-980D-28ECCFBF1CD5}"/>
              </a:ext>
            </a:extLst>
          </p:cNvPr>
          <p:cNvSpPr txBox="1"/>
          <p:nvPr/>
        </p:nvSpPr>
        <p:spPr>
          <a:xfrm>
            <a:off x="4556156" y="3091828"/>
            <a:ext cx="6423611" cy="1287896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/>
          <a:lstStyle/>
          <a:p>
            <a:pPr algn="ctr"/>
            <a:r>
              <a:rPr lang="fr-FR" b="1" dirty="0"/>
              <a:t>PREVENTING THE CRISIS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Encouraging satisfied customers to give you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Propose a contact/complaint form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Provide detailed content</a:t>
            </a:r>
          </a:p>
        </p:txBody>
      </p:sp>
      <p:sp>
        <p:nvSpPr>
          <p:cNvPr id="7" name="TextShape 2">
            <a:extLst>
              <a:ext uri="{FF2B5EF4-FFF2-40B4-BE49-F238E27FC236}">
                <a16:creationId xmlns:a16="http://schemas.microsoft.com/office/drawing/2014/main" id="{F4E25335-7623-D540-9940-22CBB6B3C0C9}"/>
              </a:ext>
            </a:extLst>
          </p:cNvPr>
          <p:cNvSpPr txBox="1"/>
          <p:nvPr/>
        </p:nvSpPr>
        <p:spPr>
          <a:xfrm>
            <a:off x="5586419" y="4589204"/>
            <a:ext cx="6423611" cy="157371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/>
          <a:lstStyle/>
          <a:p>
            <a:pPr algn="ctr"/>
            <a:r>
              <a:rPr lang="fr-FR" b="1" dirty="0"/>
              <a:t>MANAGING THE CRISIS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Reply to all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Report abusive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Highlighting positive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Appealing to your community</a:t>
            </a:r>
          </a:p>
        </p:txBody>
      </p:sp>
    </p:spTree>
    <p:extLst>
      <p:ext uri="{BB962C8B-B14F-4D97-AF65-F5344CB8AC3E}">
        <p14:creationId xmlns:p14="http://schemas.microsoft.com/office/powerpoint/2010/main" val="157810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TextShape 1"/>
          <p:cNvSpPr txBox="1"/>
          <p:nvPr/>
        </p:nvSpPr>
        <p:spPr>
          <a:xfrm>
            <a:off x="5208480" y="427680"/>
            <a:ext cx="6253200" cy="696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987" name="Picture Placeholder 13"/>
          <p:cNvPicPr/>
          <p:nvPr/>
        </p:nvPicPr>
        <p:blipFill>
          <a:blip r:embed="rId3"/>
          <a:srcRect l="28482" r="28482"/>
          <a:stretch/>
        </p:blipFill>
        <p:spPr>
          <a:xfrm>
            <a:off x="0" y="0"/>
            <a:ext cx="4424040" cy="6857640"/>
          </a:xfrm>
          <a:prstGeom prst="rect">
            <a:avLst/>
          </a:prstGeom>
          <a:ln>
            <a:noFill/>
          </a:ln>
        </p:spPr>
      </p:pic>
      <p:sp>
        <p:nvSpPr>
          <p:cNvPr id="6" name="TextShape 9">
            <a:extLst>
              <a:ext uri="{FF2B5EF4-FFF2-40B4-BE49-F238E27FC236}">
                <a16:creationId xmlns:a16="http://schemas.microsoft.com/office/drawing/2014/main" id="{924FFCE8-44C2-5E47-9F09-5C21CAE4B8EB}"/>
              </a:ext>
            </a:extLst>
          </p:cNvPr>
          <p:cNvSpPr txBox="1"/>
          <p:nvPr/>
        </p:nvSpPr>
        <p:spPr>
          <a:xfrm>
            <a:off x="4968562" y="280798"/>
            <a:ext cx="6322259" cy="84384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5500" b="0" strike="noStrike" spc="-1" dirty="0">
                <a:solidFill>
                  <a:srgbClr val="4E382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 PITCH </a:t>
            </a:r>
            <a:r>
              <a:rPr lang="en-US" sz="5500" b="0" strike="noStrike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.... </a:t>
            </a:r>
            <a:r>
              <a:rPr lang="en-US" sz="5500" spc="-1" dirty="0">
                <a:solidFill>
                  <a:srgbClr val="82BCC3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EXAMPLE</a:t>
            </a: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" name="TextShape 2">
            <a:extLst>
              <a:ext uri="{FF2B5EF4-FFF2-40B4-BE49-F238E27FC236}">
                <a16:creationId xmlns:a16="http://schemas.microsoft.com/office/drawing/2014/main" id="{04B74179-DDA3-5848-B093-8F4A885169B3}"/>
              </a:ext>
            </a:extLst>
          </p:cNvPr>
          <p:cNvSpPr txBox="1"/>
          <p:nvPr/>
        </p:nvSpPr>
        <p:spPr>
          <a:xfrm>
            <a:off x="4790049" y="1508706"/>
            <a:ext cx="7291431" cy="590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Juan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founder of the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Bionuestro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food truck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He is pitching to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food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packaging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company,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which offers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parking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area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company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wants to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give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its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employees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varied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fast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food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offer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Juan is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going to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pitch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to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prospect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using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common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values of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their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project. Source de Juan : </a:t>
            </a:r>
            <a:r>
              <a:rPr lang="en-US" sz="12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Company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website </a:t>
            </a:r>
            <a:r>
              <a:rPr lang="en-US" sz="12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endParaRPr lang="en-US" sz="1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0E8AD9-FC00-F64A-81FD-E7D37F39F74C}"/>
              </a:ext>
            </a:extLst>
          </p:cNvPr>
          <p:cNvSpPr/>
          <p:nvPr/>
        </p:nvSpPr>
        <p:spPr>
          <a:xfrm>
            <a:off x="5237049" y="2846846"/>
            <a:ext cx="62246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dirty="0"/>
              <a:t>"Hello, Juan Candela, founder of the </a:t>
            </a:r>
            <a:r>
              <a:rPr lang="fr-FR" sz="1600" dirty="0" err="1"/>
              <a:t>Bionuestro </a:t>
            </a:r>
            <a:r>
              <a:rPr lang="fr-FR" sz="1600" dirty="0"/>
              <a:t>food truck</a:t>
            </a:r>
            <a:r>
              <a:rPr lang="fr-FR" sz="1600" dirty="0"/>
              <a:t>.</a:t>
            </a:r>
          </a:p>
          <a:p>
            <a:pPr algn="just"/>
            <a:r>
              <a:rPr lang="fr-FR" sz="1600" dirty="0"/>
              <a:t>XX's </a:t>
            </a:r>
            <a:r>
              <a:rPr lang="fr-FR" sz="1600" dirty="0" err="1"/>
              <a:t>locavorous </a:t>
            </a:r>
            <a:r>
              <a:rPr lang="fr-FR" sz="1600" dirty="0"/>
              <a:t>products..</a:t>
            </a:r>
            <a:r>
              <a:rPr lang="fr-FR" sz="1600" dirty="0"/>
              <a:t>. they are at the heart of current events, at the heart of ethics and above all at the heart of our business! It is urgent to consume differently. I sublimate the products of XX through my kitchen xxx. A fusion cuisine, which retraces my journey as a globetrotter in love with traditions xxx. In this way, I make you discover my xxx culture through your products. My project is part of the circular economy, the future for our professions! I make the taste buds of companies such as xxx wriggle, and you will see my creations on several social networks.</a:t>
            </a:r>
          </a:p>
          <a:p>
            <a:pPr algn="just"/>
            <a:r>
              <a:rPr lang="fr-FR" sz="1600" dirty="0"/>
              <a:t>I am sure that my dishes will delight your employees. Together, we can create the responsible consumption of tomorrow. »</a:t>
            </a:r>
            <a:endParaRPr lang="fr-FR" sz="16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8235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38287</TotalTime>
  <Words>985</Words>
  <Application>Microsoft Macintosh PowerPoint</Application>
  <PresentationFormat>Grand écran</PresentationFormat>
  <Paragraphs>121</Paragraphs>
  <Slides>10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Droid Serif Bold</vt:lpstr>
      <vt:lpstr>Nunito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YU,.</dc:title>
  <dc:subject/>
  <dc:creator>Gillian Keane</dc:creator>
  <dc:description/>
  <cp:lastModifiedBy>sophie guenebaut</cp:lastModifiedBy>
  <cp:revision>316</cp:revision>
  <cp:lastPrinted>2019-04-05T14:12:19Z</cp:lastPrinted>
  <dcterms:created xsi:type="dcterms:W3CDTF">2019-04-05T12:44:07Z</dcterms:created>
  <dcterms:modified xsi:type="dcterms:W3CDTF">2021-02-16T18:29:24Z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33</vt:i4>
  </property>
</Properties>
</file>